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notesMasterIdLst>
    <p:notesMasterId r:id="rId15"/>
  </p:notesMasterIdLst>
  <p:sldIdLst>
    <p:sldId id="256" r:id="rId3"/>
    <p:sldId id="265" r:id="rId4"/>
    <p:sldId id="264" r:id="rId5"/>
    <p:sldId id="257" r:id="rId6"/>
    <p:sldId id="263" r:id="rId7"/>
    <p:sldId id="261" r:id="rId8"/>
    <p:sldId id="266" r:id="rId9"/>
    <p:sldId id="267" r:id="rId10"/>
    <p:sldId id="260" r:id="rId11"/>
    <p:sldId id="258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05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270" autoAdjust="0"/>
  </p:normalViewPr>
  <p:slideViewPr>
    <p:cSldViewPr>
      <p:cViewPr>
        <p:scale>
          <a:sx n="70" d="100"/>
          <a:sy n="70" d="100"/>
        </p:scale>
        <p:origin x="-137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B61864-59D2-45C5-8186-A63A2B82084D}" type="datetimeFigureOut">
              <a:rPr lang="en-GB" smtClean="0"/>
              <a:t>27/02/2013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8EC06A-EB50-4043-8494-648FCC935C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9636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E64AB-8EF1-4A39-86DE-C5961F6EF3D8}" type="datetimeFigureOut">
              <a:rPr lang="en-GB"/>
              <a:pPr>
                <a:defRPr/>
              </a:pPr>
              <a:t>27/02/2013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4714E-4532-4C4F-AA89-E0E594A0F62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585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6ABB2-466F-499A-849A-D1152C4C0501}" type="datetimeFigureOut">
              <a:rPr lang="en-GB"/>
              <a:pPr>
                <a:defRPr/>
              </a:pPr>
              <a:t>27/02/2013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A1A84-A952-48E1-98E5-CF8F3D5DF53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193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A15B8-5DD7-4B20-A82B-A6A93EE76239}" type="datetimeFigureOut">
              <a:rPr lang="en-GB"/>
              <a:pPr>
                <a:defRPr/>
              </a:pPr>
              <a:t>27/02/2013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1C663-1E57-4D67-AF18-77EE9A6252B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66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9388" y="1412875"/>
          <a:ext cx="8785226" cy="48529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92613"/>
                <a:gridCol w="4392613"/>
              </a:tblGrid>
              <a:tr h="1159242">
                <a:tc gridSpan="2">
                  <a:txBody>
                    <a:bodyPr/>
                    <a:lstStyle/>
                    <a:p>
                      <a:r>
                        <a:rPr lang="en-GB" sz="1800" b="0" dirty="0" smtClean="0"/>
                        <a:t>Objectives:</a:t>
                      </a:r>
                      <a:r>
                        <a:rPr lang="en-GB" sz="1800" b="0" baseline="0" dirty="0" smtClean="0"/>
                        <a:t> -</a:t>
                      </a:r>
                      <a:endParaRPr lang="en-GB" sz="1800" b="0" dirty="0"/>
                    </a:p>
                  </a:txBody>
                  <a:tcPr marL="91443" marR="91443" marT="45719" marB="45719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231249">
                <a:tc gridSpan="2">
                  <a:txBody>
                    <a:bodyPr/>
                    <a:lstStyle/>
                    <a:p>
                      <a:r>
                        <a:rPr lang="en-GB" sz="1800" b="0" dirty="0" smtClean="0"/>
                        <a:t>Outcomes:</a:t>
                      </a:r>
                      <a:r>
                        <a:rPr lang="en-GB" sz="1800" b="0" baseline="0" dirty="0" smtClean="0"/>
                        <a:t> -</a:t>
                      </a:r>
                      <a:endParaRPr lang="en-GB" sz="1800" b="0" dirty="0"/>
                    </a:p>
                  </a:txBody>
                  <a:tcPr marL="91443" marR="91443" marT="45719" marB="45719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231249">
                <a:tc gridSpan="2">
                  <a:txBody>
                    <a:bodyPr/>
                    <a:lstStyle/>
                    <a:p>
                      <a:r>
                        <a:rPr lang="en-GB" sz="1800" b="0" dirty="0" smtClean="0"/>
                        <a:t>Differentiated</a:t>
                      </a:r>
                      <a:r>
                        <a:rPr lang="en-GB" sz="1800" b="0" baseline="0" dirty="0" smtClean="0"/>
                        <a:t> learning </a:t>
                      </a:r>
                      <a:r>
                        <a:rPr lang="en-GB" sz="1800" b="0" dirty="0" smtClean="0"/>
                        <a:t>:</a:t>
                      </a:r>
                      <a:r>
                        <a:rPr lang="en-GB" sz="1800" b="0" baseline="0" dirty="0" smtClean="0"/>
                        <a:t> -</a:t>
                      </a:r>
                    </a:p>
                  </a:txBody>
                  <a:tcPr marL="91443" marR="91443" marT="45719" marB="45719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231249">
                <a:tc>
                  <a:txBody>
                    <a:bodyPr/>
                    <a:lstStyle/>
                    <a:p>
                      <a:r>
                        <a:rPr lang="en-GB" sz="1800" b="0" dirty="0" smtClean="0"/>
                        <a:t>Literacy</a:t>
                      </a:r>
                      <a:r>
                        <a:rPr lang="en-GB" sz="1800" b="0" baseline="0" dirty="0" smtClean="0"/>
                        <a:t>: -</a:t>
                      </a:r>
                      <a:endParaRPr lang="en-GB" sz="1800" b="0" dirty="0"/>
                    </a:p>
                  </a:txBody>
                  <a:tcPr marL="91443" marR="91443" marT="45719" marB="4571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dirty="0" smtClean="0"/>
                        <a:t>SMSC: -</a:t>
                      </a:r>
                      <a:endParaRPr lang="en-GB" sz="1800" b="0" dirty="0"/>
                    </a:p>
                  </a:txBody>
                  <a:tcPr marL="91443" marR="91443" marT="45719" marB="4571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58C3B-7C2D-40AE-826C-3F3C4C369B84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27/02/2013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8BBB0-A4F4-4313-8FC4-95A745E5DAFB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7882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263C1-797D-4D16-9E07-8DFCD31F11E7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27/02/2013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BC89C-DDA9-40AF-9BCD-87F601ECE253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4592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563AE-D7E1-4156-B12A-C02A1DA3C24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27/02/2013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7D622-10EE-49FE-9F75-93D390432E85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6979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B76B5-9808-48B6-B2A5-4C1E2B0800C8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27/02/2013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A0D4C-F5A6-4DEE-B259-79CEB15B1F34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6530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8C57F-DF97-46E4-998A-AD9122984AFC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27/02/2013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ED071-B21D-47EF-BEC3-AE53FC3D0A8D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7923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6A6A4-3AD2-456A-B427-297A80A8C48C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27/02/2013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0580B-E42C-4858-8C0D-421C9451F6F0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6392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73BA7-251A-4084-B2A1-73275C4C57D9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27/02/2013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A2A0B-9FD9-4DE1-A1C4-5744B713E664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5859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35DE8-F335-42CB-B030-CAD401427AC7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27/02/2013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996AA-CD5F-4CB5-81C9-28C01DB295E3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964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241A9-AE11-46A2-AC2D-429E7CC9121C}" type="datetimeFigureOut">
              <a:rPr lang="en-GB"/>
              <a:pPr>
                <a:defRPr/>
              </a:pPr>
              <a:t>27/02/2013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755BB-7FE3-4C41-91E0-6C5D0B6003C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615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0EE33-2345-45A0-9260-EA7ACB6DBD6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27/02/2013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A9CEF-C7CC-42CC-B295-9404828F7E70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1801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3651A-58BB-47C1-8186-58760D974522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27/02/2013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4522E-BD91-435E-87F9-7EFBA74A090B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1089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C4ECD-0651-479B-BA1D-0C4D9710140B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27/02/2013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029BB-C82E-44E7-8B60-63E5468D2A14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187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C53D4-1D78-4F4D-8511-47006B211819}" type="datetimeFigureOut">
              <a:rPr lang="en-GB"/>
              <a:pPr>
                <a:defRPr/>
              </a:pPr>
              <a:t>27/02/2013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E1404-DD58-489B-BAD5-BC2EA921E74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668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FFD65-6008-4A1F-80D3-1AD59422648E}" type="datetimeFigureOut">
              <a:rPr lang="en-GB"/>
              <a:pPr>
                <a:defRPr/>
              </a:pPr>
              <a:t>27/02/2013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C5A6A-A4EB-4A1D-9715-0FEC1BE907C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317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17FF8-B7B2-4B1C-ABB5-1CF3F95FB1F9}" type="datetimeFigureOut">
              <a:rPr lang="en-GB"/>
              <a:pPr>
                <a:defRPr/>
              </a:pPr>
              <a:t>27/02/2013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F791B-30EE-475B-B296-AD3BF70181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1685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BA766-73EB-4B11-AE76-130C814C5256}" type="datetimeFigureOut">
              <a:rPr lang="en-GB"/>
              <a:pPr>
                <a:defRPr/>
              </a:pPr>
              <a:t>27/02/2013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99085-951A-4A25-8538-4B245DAE12C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089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47DAF-8E6F-44A0-8F70-5341D75E427C}" type="datetimeFigureOut">
              <a:rPr lang="en-GB"/>
              <a:pPr>
                <a:defRPr/>
              </a:pPr>
              <a:t>27/02/2013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84C57-A8FA-4B8D-AC72-8EA0AD31665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5230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3821F-3A2A-408B-BF57-4E7DFFC395E4}" type="datetimeFigureOut">
              <a:rPr lang="en-GB"/>
              <a:pPr>
                <a:defRPr/>
              </a:pPr>
              <a:t>27/02/2013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E59BC-19F6-4BE3-A249-5586FC887C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167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78879-1F39-4586-AE36-F8B5D7AEB5F3}" type="datetimeFigureOut">
              <a:rPr lang="en-GB"/>
              <a:pPr>
                <a:defRPr/>
              </a:pPr>
              <a:t>27/02/2013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FDA88-8FF6-4CE1-8ED5-277DF94E9EC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372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8469D6-3C51-4644-B648-E1F5BEF68900}" type="datetimeFigureOut">
              <a:rPr lang="en-GB"/>
              <a:pPr>
                <a:defRPr/>
              </a:pPr>
              <a:t>27/02/2013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5D8B1C1-C748-4F4B-9271-F88E7D033D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2380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FDA46EF-C2DD-406F-AF0B-8841D0E22C8D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27/02/2013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C5ADD02-1B80-4F2E-9C5D-B042D92C2057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248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.uk/url?sa=i&amp;rct=j&amp;q=speed+dating&amp;source=images&amp;cd=&amp;cad=rja&amp;docid=GB1jepab-A8U8M&amp;tbnid=EY3N4zpsPPrb-M:&amp;ved=0CAUQjRw&amp;url=http%3A%2F%2Fwww.wrwomen.org%2Fcategory%2Fspeed-dating%2F&amp;ei=p7gtUYqjBYWW0QXB24CwAg&amp;bvm=bv.42965579,d.d2k&amp;psig=AFQjCNEILmiZJ23DEphxPJGGOgQK_bqY_Q&amp;ust=1362037260519999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a_MyAs4t5Z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Labelling and education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989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55576" y="1181944"/>
            <a:ext cx="655983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Speed dating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22358992" y="6269038"/>
            <a:ext cx="36724281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000" b="1" kern="0" dirty="0">
                <a:solidFill>
                  <a:srgbClr val="FF0000"/>
                </a:solidFill>
              </a:rPr>
              <a:t>What do I need to learn?  </a:t>
            </a:r>
            <a:r>
              <a:rPr lang="en-GB" sz="2000" b="1" dirty="0">
                <a:solidFill>
                  <a:srgbClr val="92D050"/>
                </a:solidFill>
                <a:cs typeface="Arial" charset="0"/>
              </a:rPr>
              <a:t>To understand </a:t>
            </a:r>
            <a:r>
              <a:rPr lang="en-GB" sz="2000" dirty="0">
                <a:solidFill>
                  <a:srgbClr val="92D050"/>
                </a:solidFill>
                <a:cs typeface="Arial" charset="0"/>
              </a:rPr>
              <a:t>what labelling is. </a:t>
            </a:r>
            <a:r>
              <a:rPr lang="en-GB" sz="2000" b="1" dirty="0">
                <a:solidFill>
                  <a:srgbClr val="0070C0"/>
                </a:solidFill>
                <a:cs typeface="Arial" charset="0"/>
              </a:rPr>
              <a:t>To analyse </a:t>
            </a:r>
            <a:r>
              <a:rPr lang="en-GB" sz="2000" dirty="0">
                <a:solidFill>
                  <a:srgbClr val="0070C0"/>
                </a:solidFill>
                <a:cs typeface="Arial" charset="0"/>
              </a:rPr>
              <a:t>the different studies on labelling within education</a:t>
            </a:r>
            <a:r>
              <a:rPr lang="en-GB" sz="2000" dirty="0">
                <a:solidFill>
                  <a:srgbClr val="002060"/>
                </a:solidFill>
                <a:cs typeface="Arial" charset="0"/>
              </a:rPr>
              <a:t> </a:t>
            </a:r>
            <a:r>
              <a:rPr lang="en-GB" sz="2000" kern="0" dirty="0">
                <a:solidFill>
                  <a:srgbClr val="7030A0"/>
                </a:solidFill>
              </a:rPr>
              <a:t>To evaluate the consequences of labelling. </a:t>
            </a:r>
            <a:r>
              <a:rPr lang="en-GB" sz="2000" b="1" kern="0" dirty="0">
                <a:solidFill>
                  <a:srgbClr val="FF0000"/>
                </a:solidFill>
              </a:rPr>
              <a:t>How am I going to achieve it? </a:t>
            </a:r>
            <a:r>
              <a:rPr lang="en-GB" sz="2000" kern="0" dirty="0">
                <a:solidFill>
                  <a:srgbClr val="00B050"/>
                </a:solidFill>
              </a:rPr>
              <a:t>C/ Fully complete the labelling worksheet.</a:t>
            </a:r>
            <a:r>
              <a:rPr lang="en-GB" sz="2000" b="1" kern="0" dirty="0">
                <a:solidFill>
                  <a:srgbClr val="FF0000"/>
                </a:solidFill>
              </a:rPr>
              <a:t> </a:t>
            </a:r>
            <a:r>
              <a:rPr lang="en-GB" sz="2000" kern="0" dirty="0">
                <a:solidFill>
                  <a:srgbClr val="0070C0"/>
                </a:solidFill>
              </a:rPr>
              <a:t>B/ Be able to explain at least two key labelling theories. </a:t>
            </a:r>
            <a:r>
              <a:rPr lang="en-GB" sz="2000" kern="0" dirty="0">
                <a:solidFill>
                  <a:srgbClr val="7030A0"/>
                </a:solidFill>
              </a:rPr>
              <a:t>A/ Reaching the higher band within the 12 mark question</a:t>
            </a:r>
            <a:r>
              <a:rPr lang="en-GB" sz="2000" kern="0" dirty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71600" y="2564904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You will be given a piece of sociological research related to labelling.</a:t>
            </a:r>
          </a:p>
          <a:p>
            <a:endParaRPr lang="en-GB" dirty="0" smtClean="0"/>
          </a:p>
          <a:p>
            <a:r>
              <a:rPr lang="en-GB" dirty="0" smtClean="0"/>
              <a:t>You have 3 minutes to memorise the study, you are then able to summarise the study into 5 words ready for you to explain the study to other students.</a:t>
            </a:r>
            <a:endParaRPr lang="en-GB" dirty="0"/>
          </a:p>
        </p:txBody>
      </p:sp>
      <p:pic>
        <p:nvPicPr>
          <p:cNvPr id="1026" name="Picture 2" descr="http://www.wrwomen.org/wp-content/uploads/2012/09/Speed-Dating-3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933056"/>
            <a:ext cx="3220357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2408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92934 0.00162 L -0.50399 0.00162 " pathEditMode="relative" rAng="0" ptsTypes="AA">
                                      <p:cBhvr>
                                        <p:cTn id="6" dur="16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6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635896" y="404664"/>
            <a:ext cx="45615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Exam question 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1560" y="2276872"/>
            <a:ext cx="792088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c) Outline some of the ways in which the labelling process may lead to educational under-achievement for some pupils. </a:t>
            </a:r>
            <a:r>
              <a:rPr lang="en-GB" dirty="0"/>
              <a:t>	</a:t>
            </a:r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b="1" dirty="0" smtClean="0"/>
              <a:t>P-</a:t>
            </a:r>
            <a:r>
              <a:rPr lang="en-GB" b="1" dirty="0" err="1" smtClean="0"/>
              <a:t>oint</a:t>
            </a:r>
            <a:endParaRPr lang="en-GB" b="1" dirty="0" smtClean="0"/>
          </a:p>
          <a:p>
            <a:r>
              <a:rPr lang="en-GB" b="1" dirty="0" smtClean="0"/>
              <a:t>E-</a:t>
            </a:r>
            <a:r>
              <a:rPr lang="en-GB" b="1" dirty="0" err="1" smtClean="0"/>
              <a:t>xplain</a:t>
            </a:r>
            <a:endParaRPr lang="en-GB" b="1" dirty="0" smtClean="0"/>
          </a:p>
          <a:p>
            <a:r>
              <a:rPr lang="en-GB" b="1" dirty="0" smtClean="0"/>
              <a:t>E-</a:t>
            </a:r>
            <a:r>
              <a:rPr lang="en-GB" b="1" dirty="0" err="1" smtClean="0"/>
              <a:t>vidence</a:t>
            </a:r>
            <a:endParaRPr lang="en-GB" b="1" dirty="0" smtClean="0"/>
          </a:p>
          <a:p>
            <a:r>
              <a:rPr lang="en-GB" b="1" dirty="0" smtClean="0"/>
              <a:t>L-ink</a:t>
            </a:r>
          </a:p>
          <a:p>
            <a:endParaRPr lang="en-GB" b="1" dirty="0"/>
          </a:p>
          <a:p>
            <a:r>
              <a:rPr lang="en-GB" b="1" dirty="0" smtClean="0"/>
              <a:t>12 minutes to answer the question</a:t>
            </a:r>
          </a:p>
          <a:p>
            <a:r>
              <a:rPr lang="en-GB" b="1" dirty="0" smtClean="0"/>
              <a:t>Swap over and mark each others using the PEEL structure and the Mark scheme</a:t>
            </a:r>
          </a:p>
        </p:txBody>
      </p:sp>
    </p:spTree>
    <p:extLst>
      <p:ext uri="{BB962C8B-B14F-4D97-AF65-F5344CB8AC3E}">
        <p14:creationId xmlns:p14="http://schemas.microsoft.com/office/powerpoint/2010/main" val="353017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/>
          <a:lstStyle/>
          <a:p>
            <a:r>
              <a:rPr lang="en-GB" dirty="0" smtClean="0"/>
              <a:t>Lesson question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557258" y="2671769"/>
            <a:ext cx="8161145" cy="6155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400" b="1" spc="50" dirty="0" smtClean="0">
                <a:ln w="11430"/>
                <a:solidFill>
                  <a:srgbClr val="F105F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labelling affects how well we do in school?</a:t>
            </a:r>
            <a:endParaRPr lang="en-US" sz="3400" b="1" spc="50" dirty="0">
              <a:ln w="11430"/>
              <a:solidFill>
                <a:srgbClr val="F105F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87624" y="3615407"/>
            <a:ext cx="64526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dirty="0" smtClean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Agree or disagree?</a:t>
            </a:r>
            <a:endParaRPr lang="en-US" sz="5400" b="1" cap="all" dirty="0">
              <a:ln w="0"/>
              <a:gradFill flip="none">
                <a:gsLst>
                  <a:gs pos="0">
                    <a:srgbClr val="4F81BD">
                      <a:tint val="75000"/>
                      <a:shade val="75000"/>
                      <a:satMod val="170000"/>
                    </a:srgbClr>
                  </a:gs>
                  <a:gs pos="49000">
                    <a:srgbClr val="4F81BD">
                      <a:tint val="88000"/>
                      <a:shade val="65000"/>
                      <a:satMod val="172000"/>
                    </a:srgbClr>
                  </a:gs>
                  <a:gs pos="50000">
                    <a:srgbClr val="4F81BD">
                      <a:shade val="65000"/>
                      <a:satMod val="130000"/>
                    </a:srgbClr>
                  </a:gs>
                  <a:gs pos="92000">
                    <a:srgbClr val="4F81BD">
                      <a:shade val="50000"/>
                      <a:satMod val="120000"/>
                    </a:srgbClr>
                  </a:gs>
                  <a:gs pos="100000">
                    <a:srgbClr val="4F81BD">
                      <a:shade val="48000"/>
                      <a:satMod val="120000"/>
                    </a:srgb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22358992" y="6269038"/>
            <a:ext cx="36724281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000" b="1" kern="0" dirty="0">
                <a:solidFill>
                  <a:srgbClr val="FF0000"/>
                </a:solidFill>
              </a:rPr>
              <a:t>What do I need to learn?  </a:t>
            </a:r>
            <a:r>
              <a:rPr lang="en-GB" sz="2000" b="1" dirty="0">
                <a:solidFill>
                  <a:srgbClr val="92D050"/>
                </a:solidFill>
                <a:cs typeface="Arial" charset="0"/>
              </a:rPr>
              <a:t>To understand </a:t>
            </a:r>
            <a:r>
              <a:rPr lang="en-GB" sz="2000" dirty="0">
                <a:solidFill>
                  <a:srgbClr val="92D050"/>
                </a:solidFill>
                <a:cs typeface="Arial" charset="0"/>
              </a:rPr>
              <a:t>what labelling is. </a:t>
            </a:r>
            <a:r>
              <a:rPr lang="en-GB" sz="2000" b="1" dirty="0">
                <a:solidFill>
                  <a:srgbClr val="0070C0"/>
                </a:solidFill>
                <a:cs typeface="Arial" charset="0"/>
              </a:rPr>
              <a:t>To analyse </a:t>
            </a:r>
            <a:r>
              <a:rPr lang="en-GB" sz="2000" dirty="0">
                <a:solidFill>
                  <a:srgbClr val="0070C0"/>
                </a:solidFill>
                <a:cs typeface="Arial" charset="0"/>
              </a:rPr>
              <a:t>the different studies on labelling within education</a:t>
            </a:r>
            <a:r>
              <a:rPr lang="en-GB" sz="2000" dirty="0">
                <a:solidFill>
                  <a:srgbClr val="002060"/>
                </a:solidFill>
                <a:cs typeface="Arial" charset="0"/>
              </a:rPr>
              <a:t> </a:t>
            </a:r>
            <a:r>
              <a:rPr lang="en-GB" sz="2000" kern="0" dirty="0">
                <a:solidFill>
                  <a:srgbClr val="7030A0"/>
                </a:solidFill>
              </a:rPr>
              <a:t>To evaluate the consequences of labelling. </a:t>
            </a:r>
            <a:r>
              <a:rPr lang="en-GB" sz="2000" b="1" kern="0" dirty="0">
                <a:solidFill>
                  <a:srgbClr val="FF0000"/>
                </a:solidFill>
              </a:rPr>
              <a:t>How am I going to achieve it? </a:t>
            </a:r>
            <a:r>
              <a:rPr lang="en-GB" sz="2000" kern="0" dirty="0">
                <a:solidFill>
                  <a:srgbClr val="00B050"/>
                </a:solidFill>
              </a:rPr>
              <a:t>C/ Fully complete the labelling worksheet.</a:t>
            </a:r>
            <a:r>
              <a:rPr lang="en-GB" sz="2000" b="1" kern="0" dirty="0">
                <a:solidFill>
                  <a:srgbClr val="FF0000"/>
                </a:solidFill>
              </a:rPr>
              <a:t> </a:t>
            </a:r>
            <a:r>
              <a:rPr lang="en-GB" sz="2000" kern="0" dirty="0">
                <a:solidFill>
                  <a:srgbClr val="0070C0"/>
                </a:solidFill>
              </a:rPr>
              <a:t>B/ Be able to explain at least two key labelling theories. </a:t>
            </a:r>
            <a:r>
              <a:rPr lang="en-GB" sz="2000" kern="0" dirty="0">
                <a:solidFill>
                  <a:srgbClr val="7030A0"/>
                </a:solidFill>
              </a:rPr>
              <a:t>A/ Reaching the higher band within the 12 mark question</a:t>
            </a:r>
            <a:r>
              <a:rPr lang="en-GB" sz="2000" kern="0" dirty="0">
                <a:solidFill>
                  <a:srgbClr val="0070C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74270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92934 0.00162 L -0.50399 0.00162 " pathEditMode="relative" rAng="0" ptsTypes="AA">
                                      <p:cBhvr>
                                        <p:cTn id="6" dur="16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6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/>
          <a:lstStyle/>
          <a:p>
            <a:r>
              <a:rPr lang="en-GB" dirty="0" smtClean="0"/>
              <a:t> Watch this clip....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http://www.youtube.com/watch?v=a_MyAs4t5Z8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Cloud Callout 3"/>
          <p:cNvSpPr/>
          <p:nvPr/>
        </p:nvSpPr>
        <p:spPr>
          <a:xfrm>
            <a:off x="1835696" y="2780928"/>
            <a:ext cx="5184576" cy="266429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83768" y="3356992"/>
            <a:ext cx="36724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prstClr val="black"/>
                </a:solidFill>
              </a:rPr>
              <a:t>How does this link to education??</a:t>
            </a:r>
          </a:p>
        </p:txBody>
      </p:sp>
    </p:spTree>
    <p:extLst>
      <p:ext uri="{BB962C8B-B14F-4D97-AF65-F5344CB8AC3E}">
        <p14:creationId xmlns:p14="http://schemas.microsoft.com/office/powerpoint/2010/main" val="139277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/>
          <a:lstStyle/>
          <a:p>
            <a:r>
              <a:rPr lang="en-GB" dirty="0" smtClean="0"/>
              <a:t>Lesson question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557258" y="2671769"/>
            <a:ext cx="8161145" cy="6155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400" b="1" spc="50" dirty="0" smtClean="0">
                <a:ln w="11430"/>
                <a:solidFill>
                  <a:srgbClr val="F105F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labelling affects </a:t>
            </a:r>
            <a:r>
              <a:rPr lang="en-US" sz="3400" b="1" spc="50" dirty="0" smtClean="0">
                <a:ln w="11430"/>
                <a:solidFill>
                  <a:srgbClr val="F105F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how well we do in school?</a:t>
            </a:r>
            <a:endParaRPr lang="en-US" sz="3400" b="1" cap="none" spc="50" dirty="0">
              <a:ln w="11430"/>
              <a:solidFill>
                <a:srgbClr val="F105F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87624" y="3615407"/>
            <a:ext cx="64526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Agree or disagree?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5066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988840"/>
            <a:ext cx="705678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300" b="1" dirty="0" smtClean="0"/>
              <a:t>There are a number of pictures around, visit each picture and write one word on each picture that you think matches.</a:t>
            </a:r>
          </a:p>
          <a:p>
            <a:endParaRPr lang="en-GB" sz="2300" b="1" dirty="0"/>
          </a:p>
          <a:p>
            <a:r>
              <a:rPr lang="en-GB" sz="2300" b="1" dirty="0" smtClean="0"/>
              <a:t>You cannot write the same word as someone else.</a:t>
            </a:r>
            <a:endParaRPr lang="en-GB" sz="2300" b="1" dirty="0"/>
          </a:p>
        </p:txBody>
      </p:sp>
    </p:spTree>
    <p:extLst>
      <p:ext uri="{BB962C8B-B14F-4D97-AF65-F5344CB8AC3E}">
        <p14:creationId xmlns:p14="http://schemas.microsoft.com/office/powerpoint/2010/main" val="322949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13300" y="333375"/>
            <a:ext cx="4103688" cy="792163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600" dirty="0" smtClean="0"/>
              <a:t>Lesson Overview</a:t>
            </a:r>
            <a:endParaRPr lang="en-GB" sz="3600" dirty="0"/>
          </a:p>
        </p:txBody>
      </p:sp>
      <p:sp>
        <p:nvSpPr>
          <p:cNvPr id="4099" name="TextBox 7"/>
          <p:cNvSpPr txBox="1">
            <a:spLocks noChangeArrowheads="1"/>
          </p:cNvSpPr>
          <p:nvPr/>
        </p:nvSpPr>
        <p:spPr bwMode="auto">
          <a:xfrm>
            <a:off x="226773" y="5321300"/>
            <a:ext cx="42497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200" dirty="0">
                <a:solidFill>
                  <a:srgbClr val="002060"/>
                </a:solidFill>
                <a:cs typeface="Arial" charset="0"/>
              </a:rPr>
              <a:t>Dictionaries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200" dirty="0">
                <a:solidFill>
                  <a:srgbClr val="002060"/>
                </a:solidFill>
                <a:cs typeface="Arial" charset="0"/>
              </a:rPr>
              <a:t>VCOP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200" dirty="0">
                <a:solidFill>
                  <a:srgbClr val="002060"/>
                </a:solidFill>
                <a:cs typeface="Arial" charset="0"/>
              </a:rPr>
              <a:t>Thesaurus</a:t>
            </a:r>
          </a:p>
        </p:txBody>
      </p:sp>
      <p:sp>
        <p:nvSpPr>
          <p:cNvPr id="4100" name="TextBox 9"/>
          <p:cNvSpPr txBox="1">
            <a:spLocks noChangeArrowheads="1"/>
          </p:cNvSpPr>
          <p:nvPr/>
        </p:nvSpPr>
        <p:spPr bwMode="auto">
          <a:xfrm>
            <a:off x="4619625" y="5229225"/>
            <a:ext cx="42735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200" dirty="0">
                <a:solidFill>
                  <a:srgbClr val="002060"/>
                </a:solidFill>
                <a:cs typeface="Arial" charset="0"/>
              </a:rPr>
              <a:t>Students throughout will question labelling. Is it right or wrong? What impact it has on an individual within education?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200" dirty="0">
              <a:solidFill>
                <a:srgbClr val="002060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200" dirty="0">
                <a:solidFill>
                  <a:srgbClr val="002060"/>
                </a:solidFill>
                <a:cs typeface="Arial" charset="0"/>
              </a:rPr>
              <a:t>Has labelling affected you if so how?</a:t>
            </a:r>
          </a:p>
        </p:txBody>
      </p:sp>
      <p:sp>
        <p:nvSpPr>
          <p:cNvPr id="3" name="Rectangle 2"/>
          <p:cNvSpPr/>
          <p:nvPr/>
        </p:nvSpPr>
        <p:spPr>
          <a:xfrm>
            <a:off x="179388" y="2816225"/>
            <a:ext cx="8732837" cy="123110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GB" sz="1400" kern="0" dirty="0">
                <a:solidFill>
                  <a:srgbClr val="00B050"/>
                </a:solidFill>
              </a:rPr>
              <a:t>C/ Fully complete the labelling worksheet.</a:t>
            </a:r>
            <a:r>
              <a:rPr lang="en-GB" sz="1400" b="1" kern="0" dirty="0">
                <a:solidFill>
                  <a:srgbClr val="FF0000"/>
                </a:solidFill>
              </a:rPr>
              <a:t> </a:t>
            </a:r>
          </a:p>
          <a:p>
            <a:pPr>
              <a:defRPr/>
            </a:pPr>
            <a:r>
              <a:rPr lang="en-GB" sz="1400" kern="0" dirty="0">
                <a:solidFill>
                  <a:srgbClr val="0070C0"/>
                </a:solidFill>
              </a:rPr>
              <a:t>B/ Be able to explain at least two key labelling theories. </a:t>
            </a:r>
          </a:p>
          <a:p>
            <a:pPr>
              <a:defRPr/>
            </a:pPr>
            <a:r>
              <a:rPr lang="en-GB" sz="1400" kern="0" dirty="0">
                <a:solidFill>
                  <a:srgbClr val="7030A0"/>
                </a:solidFill>
              </a:rPr>
              <a:t>A/ Reaching the higher band within the 12 mark question.</a:t>
            </a:r>
            <a:endParaRPr lang="en-GB" sz="1400" kern="0" dirty="0">
              <a:solidFill>
                <a:srgbClr val="0070C0"/>
              </a:solidFill>
            </a:endParaRPr>
          </a:p>
          <a:p>
            <a:pPr>
              <a:defRPr/>
            </a:pPr>
            <a:endParaRPr lang="en-GB" sz="1200" dirty="0">
              <a:solidFill>
                <a:srgbClr val="002060"/>
              </a:solidFill>
              <a:cs typeface="Arial" charset="0"/>
            </a:endParaRPr>
          </a:p>
          <a:p>
            <a:pPr>
              <a:defRPr/>
            </a:pPr>
            <a:r>
              <a:rPr lang="en-GB" sz="2000" dirty="0">
                <a:solidFill>
                  <a:srgbClr val="002060"/>
                </a:solidFill>
                <a:cs typeface="Arial" charset="0"/>
              </a:rPr>
              <a:t> </a:t>
            </a:r>
          </a:p>
        </p:txBody>
      </p:sp>
      <p:sp>
        <p:nvSpPr>
          <p:cNvPr id="4102" name="Control 1"/>
          <p:cNvSpPr>
            <a:spLocks noChangeArrowheads="1" noChangeShapeType="1"/>
          </p:cNvSpPr>
          <p:nvPr/>
        </p:nvSpPr>
        <p:spPr bwMode="auto">
          <a:xfrm>
            <a:off x="3424238" y="2532063"/>
            <a:ext cx="3600450" cy="594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103" name="Rectangle 10"/>
          <p:cNvSpPr>
            <a:spLocks noChangeArrowheads="1"/>
          </p:cNvSpPr>
          <p:nvPr/>
        </p:nvSpPr>
        <p:spPr bwMode="auto">
          <a:xfrm>
            <a:off x="179388" y="1773238"/>
            <a:ext cx="8640762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002060"/>
                </a:solidFill>
                <a:cs typeface="Arial" charset="0"/>
              </a:rPr>
              <a:t>To understand </a:t>
            </a:r>
            <a:r>
              <a:rPr lang="en-GB" sz="1400" dirty="0">
                <a:solidFill>
                  <a:srgbClr val="002060"/>
                </a:solidFill>
                <a:cs typeface="Arial" charset="0"/>
              </a:rPr>
              <a:t>what labelling is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002060"/>
                </a:solidFill>
                <a:cs typeface="Arial" charset="0"/>
              </a:rPr>
              <a:t>To analyse </a:t>
            </a:r>
            <a:r>
              <a:rPr lang="en-GB" sz="1400" dirty="0">
                <a:solidFill>
                  <a:srgbClr val="002060"/>
                </a:solidFill>
                <a:cs typeface="Arial" charset="0"/>
              </a:rPr>
              <a:t>the different studies on labelling within education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002060"/>
                </a:solidFill>
                <a:cs typeface="Arial" charset="0"/>
              </a:rPr>
              <a:t>To evaluate </a:t>
            </a:r>
            <a:r>
              <a:rPr lang="en-GB" sz="1400" dirty="0">
                <a:solidFill>
                  <a:srgbClr val="002060"/>
                </a:solidFill>
                <a:cs typeface="Arial" charset="0"/>
              </a:rPr>
              <a:t>the consequences of labelling</a:t>
            </a:r>
          </a:p>
        </p:txBody>
      </p:sp>
      <p:sp>
        <p:nvSpPr>
          <p:cNvPr id="4104" name="TextBox 4"/>
          <p:cNvSpPr txBox="1">
            <a:spLocks noChangeArrowheads="1"/>
          </p:cNvSpPr>
          <p:nvPr/>
        </p:nvSpPr>
        <p:spPr bwMode="auto">
          <a:xfrm>
            <a:off x="179388" y="4149725"/>
            <a:ext cx="8661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200" dirty="0">
                <a:solidFill>
                  <a:prstClr val="black"/>
                </a:solidFill>
              </a:rPr>
              <a:t>Groupings of students are based upon individual skill and knowledge level for that task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200" dirty="0">
                <a:solidFill>
                  <a:prstClr val="black"/>
                </a:solidFill>
              </a:rPr>
              <a:t>VCOP’s are personalised to ensure they assist students in exactly the way required.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200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-22358992" y="6269038"/>
            <a:ext cx="36724281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000" b="1" kern="0" dirty="0">
                <a:solidFill>
                  <a:srgbClr val="FF0000"/>
                </a:solidFill>
              </a:rPr>
              <a:t>What do I need to learn?  </a:t>
            </a:r>
            <a:r>
              <a:rPr lang="en-GB" sz="2000" b="1" dirty="0">
                <a:solidFill>
                  <a:srgbClr val="92D050"/>
                </a:solidFill>
                <a:cs typeface="Arial" charset="0"/>
              </a:rPr>
              <a:t>To understand </a:t>
            </a:r>
            <a:r>
              <a:rPr lang="en-GB" sz="2000" dirty="0">
                <a:solidFill>
                  <a:srgbClr val="92D050"/>
                </a:solidFill>
                <a:cs typeface="Arial" charset="0"/>
              </a:rPr>
              <a:t>what labelling is. </a:t>
            </a:r>
            <a:r>
              <a:rPr lang="en-GB" sz="2000" b="1" dirty="0">
                <a:solidFill>
                  <a:srgbClr val="0070C0"/>
                </a:solidFill>
                <a:cs typeface="Arial" charset="0"/>
              </a:rPr>
              <a:t>To analyse </a:t>
            </a:r>
            <a:r>
              <a:rPr lang="en-GB" sz="2000" dirty="0">
                <a:solidFill>
                  <a:srgbClr val="0070C0"/>
                </a:solidFill>
                <a:cs typeface="Arial" charset="0"/>
              </a:rPr>
              <a:t>the different studies on labelling within education</a:t>
            </a:r>
            <a:r>
              <a:rPr lang="en-GB" sz="2000" dirty="0">
                <a:solidFill>
                  <a:srgbClr val="002060"/>
                </a:solidFill>
                <a:cs typeface="Arial" charset="0"/>
              </a:rPr>
              <a:t> </a:t>
            </a:r>
            <a:r>
              <a:rPr lang="en-GB" sz="2000" kern="0" dirty="0">
                <a:solidFill>
                  <a:srgbClr val="7030A0"/>
                </a:solidFill>
              </a:rPr>
              <a:t>To evaluate the consequences of labelling. </a:t>
            </a:r>
            <a:r>
              <a:rPr lang="en-GB" sz="2000" b="1" kern="0" dirty="0">
                <a:solidFill>
                  <a:srgbClr val="FF0000"/>
                </a:solidFill>
              </a:rPr>
              <a:t>How am I going to achieve it? </a:t>
            </a:r>
            <a:r>
              <a:rPr lang="en-GB" sz="2000" kern="0" dirty="0">
                <a:solidFill>
                  <a:srgbClr val="00B050"/>
                </a:solidFill>
              </a:rPr>
              <a:t>C/ Fully complete the labelling worksheet.</a:t>
            </a:r>
            <a:r>
              <a:rPr lang="en-GB" sz="2000" b="1" kern="0" dirty="0">
                <a:solidFill>
                  <a:srgbClr val="FF0000"/>
                </a:solidFill>
              </a:rPr>
              <a:t> </a:t>
            </a:r>
            <a:r>
              <a:rPr lang="en-GB" sz="2000" kern="0" dirty="0">
                <a:solidFill>
                  <a:srgbClr val="0070C0"/>
                </a:solidFill>
              </a:rPr>
              <a:t>B/ Be able to explain at least two key labelling theories. </a:t>
            </a:r>
            <a:r>
              <a:rPr lang="en-GB" sz="2000" kern="0" dirty="0">
                <a:solidFill>
                  <a:srgbClr val="7030A0"/>
                </a:solidFill>
              </a:rPr>
              <a:t>A/ Reaching the higher band within the 12 mark question</a:t>
            </a:r>
            <a:r>
              <a:rPr lang="en-GB" sz="2000" kern="0" dirty="0">
                <a:solidFill>
                  <a:srgbClr val="0070C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28414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92934 0.00162 L -0.50399 0.00162 " pathEditMode="relative" rAng="0" ptsTypes="AA">
                                      <p:cBhvr>
                                        <p:cTn id="6" dur="16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6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words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Labelling</a:t>
            </a:r>
          </a:p>
          <a:p>
            <a:pPr marL="0" indent="0">
              <a:buNone/>
            </a:pPr>
            <a:r>
              <a:rPr lang="en-GB" dirty="0" smtClean="0"/>
              <a:t>Self fulfilling prophecy</a:t>
            </a:r>
          </a:p>
          <a:p>
            <a:pPr marL="0" indent="0">
              <a:buNone/>
            </a:pPr>
            <a:r>
              <a:rPr lang="en-GB" dirty="0" smtClean="0"/>
              <a:t>Halo effect</a:t>
            </a:r>
          </a:p>
          <a:p>
            <a:pPr marL="0" indent="0">
              <a:buNone/>
            </a:pPr>
            <a:r>
              <a:rPr lang="en-GB" dirty="0" smtClean="0"/>
              <a:t>Rebellion</a:t>
            </a:r>
          </a:p>
          <a:p>
            <a:pPr marL="0" indent="0">
              <a:buNone/>
            </a:pPr>
            <a:r>
              <a:rPr lang="en-GB" dirty="0" err="1" smtClean="0"/>
              <a:t>Retreatism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Ritualism</a:t>
            </a:r>
          </a:p>
          <a:p>
            <a:pPr marL="0" indent="0">
              <a:buNone/>
            </a:pPr>
            <a:r>
              <a:rPr lang="en-GB" dirty="0" smtClean="0"/>
              <a:t>Expectations</a:t>
            </a:r>
          </a:p>
          <a:p>
            <a:pPr marL="0" indent="0">
              <a:buNone/>
            </a:pPr>
            <a:r>
              <a:rPr lang="en-GB" dirty="0" smtClean="0"/>
              <a:t>Stereotype</a:t>
            </a:r>
          </a:p>
          <a:p>
            <a:pPr marL="0" indent="0">
              <a:buNone/>
            </a:pPr>
            <a:r>
              <a:rPr lang="en-GB" dirty="0" smtClean="0"/>
              <a:t>Non-conformist delinquents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628800"/>
            <a:ext cx="5833773" cy="3293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771800" y="4941168"/>
            <a:ext cx="6480720" cy="12464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500" b="1" dirty="0" smtClean="0">
                <a:ln w="11430"/>
                <a:solidFill>
                  <a:srgbClr val="F105F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Add the words you do not know to your VCOP, </a:t>
            </a:r>
          </a:p>
          <a:p>
            <a:pPr algn="ctr"/>
            <a:r>
              <a:rPr lang="en-US" sz="2500" b="1" dirty="0" smtClean="0">
                <a:ln w="11430"/>
                <a:solidFill>
                  <a:srgbClr val="F105F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hopefully we can cross it off by the end of the lesson!</a:t>
            </a:r>
            <a:endParaRPr lang="en-US" sz="2500" b="1" cap="none" spc="0" dirty="0">
              <a:ln w="11430"/>
              <a:solidFill>
                <a:srgbClr val="F105F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9809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0912" y="413792"/>
            <a:ext cx="8229600" cy="1143000"/>
          </a:xfrm>
        </p:spPr>
        <p:txBody>
          <a:bodyPr/>
          <a:lstStyle/>
          <a:p>
            <a:r>
              <a:rPr lang="en-GB" dirty="0" smtClean="0"/>
              <a:t>Labelling theory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attach a meaning or definition to a student, e.g. They’re thick, smart, hardworking </a:t>
            </a:r>
          </a:p>
          <a:p>
            <a:endParaRPr lang="en-GB" dirty="0"/>
          </a:p>
          <a:p>
            <a:r>
              <a:rPr lang="en-GB" dirty="0" smtClean="0"/>
              <a:t>Some pupils are labelled positively, others negatively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069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But...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Self refuting prophecy= some pupils try to detach themselves from the label and prove the teacher wrong!</a:t>
            </a:r>
            <a:endParaRPr lang="en-GB" dirty="0"/>
          </a:p>
        </p:txBody>
      </p:sp>
      <p:sp>
        <p:nvSpPr>
          <p:cNvPr id="4" name="Cloud Callout 3"/>
          <p:cNvSpPr/>
          <p:nvPr/>
        </p:nvSpPr>
        <p:spPr>
          <a:xfrm>
            <a:off x="1907704" y="3429000"/>
            <a:ext cx="4536504" cy="285293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prstClr val="white"/>
                </a:solidFill>
              </a:rPr>
              <a:t>What would the key theorists think of labelling?</a:t>
            </a:r>
          </a:p>
        </p:txBody>
      </p:sp>
    </p:spTree>
    <p:extLst>
      <p:ext uri="{BB962C8B-B14F-4D97-AF65-F5344CB8AC3E}">
        <p14:creationId xmlns:p14="http://schemas.microsoft.com/office/powerpoint/2010/main" val="332713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91880" y="764704"/>
            <a:ext cx="42098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Activity one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15616" y="2132856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Complete the Labelling worksheet.</a:t>
            </a:r>
            <a:endParaRPr lang="en-GB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22358992" y="6269038"/>
            <a:ext cx="36724281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000" b="1" kern="0" dirty="0">
                <a:solidFill>
                  <a:srgbClr val="FF0000"/>
                </a:solidFill>
              </a:rPr>
              <a:t>What do I need to learn?  </a:t>
            </a:r>
            <a:r>
              <a:rPr lang="en-GB" sz="2000" b="1" dirty="0">
                <a:solidFill>
                  <a:srgbClr val="92D050"/>
                </a:solidFill>
                <a:cs typeface="Arial" charset="0"/>
              </a:rPr>
              <a:t>To understand </a:t>
            </a:r>
            <a:r>
              <a:rPr lang="en-GB" sz="2000" dirty="0">
                <a:solidFill>
                  <a:srgbClr val="92D050"/>
                </a:solidFill>
                <a:cs typeface="Arial" charset="0"/>
              </a:rPr>
              <a:t>what labelling is. </a:t>
            </a:r>
            <a:r>
              <a:rPr lang="en-GB" sz="2000" b="1" dirty="0">
                <a:solidFill>
                  <a:srgbClr val="0070C0"/>
                </a:solidFill>
                <a:cs typeface="Arial" charset="0"/>
              </a:rPr>
              <a:t>To analyse </a:t>
            </a:r>
            <a:r>
              <a:rPr lang="en-GB" sz="2000" dirty="0">
                <a:solidFill>
                  <a:srgbClr val="0070C0"/>
                </a:solidFill>
                <a:cs typeface="Arial" charset="0"/>
              </a:rPr>
              <a:t>the different studies on labelling within education</a:t>
            </a:r>
            <a:r>
              <a:rPr lang="en-GB" sz="2000" dirty="0">
                <a:solidFill>
                  <a:srgbClr val="002060"/>
                </a:solidFill>
                <a:cs typeface="Arial" charset="0"/>
              </a:rPr>
              <a:t> </a:t>
            </a:r>
            <a:r>
              <a:rPr lang="en-GB" sz="2000" kern="0" dirty="0">
                <a:solidFill>
                  <a:srgbClr val="7030A0"/>
                </a:solidFill>
              </a:rPr>
              <a:t>To evaluate the consequences of labelling. </a:t>
            </a:r>
            <a:r>
              <a:rPr lang="en-GB" sz="2000" b="1" kern="0" dirty="0">
                <a:solidFill>
                  <a:srgbClr val="FF0000"/>
                </a:solidFill>
              </a:rPr>
              <a:t>How am I going to achieve it? </a:t>
            </a:r>
            <a:r>
              <a:rPr lang="en-GB" sz="2000" kern="0" dirty="0">
                <a:solidFill>
                  <a:srgbClr val="00B050"/>
                </a:solidFill>
              </a:rPr>
              <a:t>C/ Fully complete the labelling worksheet.</a:t>
            </a:r>
            <a:r>
              <a:rPr lang="en-GB" sz="2000" b="1" kern="0" dirty="0">
                <a:solidFill>
                  <a:srgbClr val="FF0000"/>
                </a:solidFill>
              </a:rPr>
              <a:t> </a:t>
            </a:r>
            <a:r>
              <a:rPr lang="en-GB" sz="2000" kern="0" dirty="0">
                <a:solidFill>
                  <a:srgbClr val="0070C0"/>
                </a:solidFill>
              </a:rPr>
              <a:t>B/ Be able to explain at least two key labelling theories. </a:t>
            </a:r>
            <a:r>
              <a:rPr lang="en-GB" sz="2000" kern="0" dirty="0">
                <a:solidFill>
                  <a:srgbClr val="7030A0"/>
                </a:solidFill>
              </a:rPr>
              <a:t>A/ Reaching the higher band within the 12 mark question</a:t>
            </a:r>
            <a:r>
              <a:rPr lang="en-GB" sz="2000" kern="0" dirty="0">
                <a:solidFill>
                  <a:srgbClr val="0070C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4325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92934 0.00162 L -0.50399 0.00162 " pathEditMode="relative" rAng="0" ptsTypes="AA">
                                      <p:cBhvr>
                                        <p:cTn id="6" dur="16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6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</TotalTime>
  <Words>651</Words>
  <Application>Microsoft Office PowerPoint</Application>
  <PresentationFormat>On-screen Show (4:3)</PresentationFormat>
  <Paragraphs>71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1_Office Theme</vt:lpstr>
      <vt:lpstr>2_Office Theme</vt:lpstr>
      <vt:lpstr>Labelling and education</vt:lpstr>
      <vt:lpstr> Watch this clip....</vt:lpstr>
      <vt:lpstr>Lesson question</vt:lpstr>
      <vt:lpstr>Starter</vt:lpstr>
      <vt:lpstr>Lesson Overview</vt:lpstr>
      <vt:lpstr>Key words</vt:lpstr>
      <vt:lpstr>Labelling theory</vt:lpstr>
      <vt:lpstr>But...</vt:lpstr>
      <vt:lpstr>PowerPoint Presentation</vt:lpstr>
      <vt:lpstr>PowerPoint Presentation</vt:lpstr>
      <vt:lpstr>PowerPoint Presentation</vt:lpstr>
      <vt:lpstr>Lesson question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Interactionism and education</dc:title>
  <dc:creator>Evans, Ashley</dc:creator>
  <cp:lastModifiedBy>Evans, Ashley</cp:lastModifiedBy>
  <cp:revision>11</cp:revision>
  <dcterms:created xsi:type="dcterms:W3CDTF">2013-02-26T22:16:31Z</dcterms:created>
  <dcterms:modified xsi:type="dcterms:W3CDTF">2013-02-27T11:59:09Z</dcterms:modified>
</cp:coreProperties>
</file>