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278" r:id="rId3"/>
    <p:sldId id="300" r:id="rId4"/>
    <p:sldId id="301" r:id="rId5"/>
    <p:sldId id="303" r:id="rId6"/>
    <p:sldId id="307" r:id="rId7"/>
    <p:sldId id="302" r:id="rId8"/>
    <p:sldId id="305" r:id="rId9"/>
    <p:sldId id="306" r:id="rId10"/>
    <p:sldId id="304"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4" y="-2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27B44-0F49-450C-9997-F1C11CE68D34}" type="datetimeFigureOut">
              <a:rPr lang="en-GB" smtClean="0"/>
              <a:t>03/12/2012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80336-ACD7-4529-8C7C-B43E5BBC5FC2}" type="slidenum">
              <a:rPr lang="en-GB" smtClean="0"/>
              <a:t>‹#›</a:t>
            </a:fld>
            <a:endParaRPr lang="en-GB"/>
          </a:p>
        </p:txBody>
      </p:sp>
    </p:spTree>
    <p:extLst>
      <p:ext uri="{BB962C8B-B14F-4D97-AF65-F5344CB8AC3E}">
        <p14:creationId xmlns:p14="http://schemas.microsoft.com/office/powerpoint/2010/main" val="291287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244C32-7A1F-43B6-B9F1-78931AC3A1F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33655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3771047695"/>
              </p:ext>
            </p:extLst>
          </p:nvPr>
        </p:nvGraphicFramePr>
        <p:xfrm>
          <a:off x="179512" y="1412776"/>
          <a:ext cx="8784976" cy="4853135"/>
        </p:xfrm>
        <a:graphic>
          <a:graphicData uri="http://schemas.openxmlformats.org/drawingml/2006/table">
            <a:tbl>
              <a:tblPr firstRow="1" bandRow="1">
                <a:tableStyleId>{5940675A-B579-460E-94D1-54222C63F5DA}</a:tableStyleId>
              </a:tblPr>
              <a:tblGrid>
                <a:gridCol w="4392488"/>
                <a:gridCol w="4392488"/>
              </a:tblGrid>
              <a:tr h="1159277">
                <a:tc gridSpan="2">
                  <a:txBody>
                    <a:bodyPr/>
                    <a:lstStyle/>
                    <a:p>
                      <a:r>
                        <a:rPr lang="en-GB" b="0" dirty="0" smtClean="0"/>
                        <a:t>Objectives:</a:t>
                      </a:r>
                      <a:r>
                        <a:rPr lang="en-GB" b="0" baseline="0" dirty="0" smtClean="0"/>
                        <a:t> -</a:t>
                      </a:r>
                      <a:endParaRPr lang="en-GB" b="0" dirty="0"/>
                    </a:p>
                  </a:txBody>
                  <a:tcPr>
                    <a:solidFill>
                      <a:schemeClr val="accent5">
                        <a:lumMod val="20000"/>
                        <a:lumOff val="80000"/>
                      </a:schemeClr>
                    </a:solidFill>
                  </a:tcPr>
                </a:tc>
                <a:tc hMerge="1">
                  <a:txBody>
                    <a:bodyPr/>
                    <a:lstStyle/>
                    <a:p>
                      <a:endParaRPr lang="en-GB"/>
                    </a:p>
                  </a:txBody>
                  <a:tcPr/>
                </a:tc>
              </a:tr>
              <a:tr h="1231286">
                <a:tc gridSpan="2">
                  <a:txBody>
                    <a:bodyPr/>
                    <a:lstStyle/>
                    <a:p>
                      <a:r>
                        <a:rPr lang="en-GB" b="0" dirty="0" smtClean="0"/>
                        <a:t>Outcomes:</a:t>
                      </a:r>
                      <a:r>
                        <a:rPr lang="en-GB" b="0" baseline="0" dirty="0" smtClean="0"/>
                        <a:t> -</a:t>
                      </a:r>
                      <a:endParaRPr lang="en-GB" b="0" dirty="0"/>
                    </a:p>
                  </a:txBody>
                  <a:tcPr>
                    <a:solidFill>
                      <a:schemeClr val="accent1">
                        <a:lumMod val="40000"/>
                        <a:lumOff val="60000"/>
                      </a:schemeClr>
                    </a:solidFill>
                  </a:tcPr>
                </a:tc>
                <a:tc hMerge="1">
                  <a:txBody>
                    <a:bodyPr/>
                    <a:lstStyle/>
                    <a:p>
                      <a:endParaRPr lang="en-GB"/>
                    </a:p>
                  </a:txBody>
                  <a:tcPr/>
                </a:tc>
              </a:tr>
              <a:tr h="1231286">
                <a:tc gridSpan="2">
                  <a:txBody>
                    <a:bodyPr/>
                    <a:lstStyle/>
                    <a:p>
                      <a:r>
                        <a:rPr lang="en-GB" b="0" dirty="0" smtClean="0"/>
                        <a:t>Differentiated</a:t>
                      </a:r>
                      <a:r>
                        <a:rPr lang="en-GB" b="0" baseline="0" dirty="0" smtClean="0"/>
                        <a:t> learning </a:t>
                      </a:r>
                      <a:r>
                        <a:rPr lang="en-GB" b="0" dirty="0" smtClean="0"/>
                        <a:t>:</a:t>
                      </a:r>
                      <a:r>
                        <a:rPr lang="en-GB" b="0" baseline="0" dirty="0" smtClean="0"/>
                        <a:t> -</a:t>
                      </a:r>
                    </a:p>
                  </a:txBody>
                  <a:tcPr>
                    <a:solidFill>
                      <a:schemeClr val="accent1">
                        <a:lumMod val="60000"/>
                        <a:lumOff val="40000"/>
                      </a:schemeClr>
                    </a:solidFill>
                  </a:tcPr>
                </a:tc>
                <a:tc hMerge="1">
                  <a:txBody>
                    <a:bodyPr/>
                    <a:lstStyle/>
                    <a:p>
                      <a:endParaRPr lang="en-GB"/>
                    </a:p>
                  </a:txBody>
                  <a:tcPr/>
                </a:tc>
              </a:tr>
              <a:tr h="1231286">
                <a:tc>
                  <a:txBody>
                    <a:bodyPr/>
                    <a:lstStyle/>
                    <a:p>
                      <a:r>
                        <a:rPr lang="en-GB" b="0" dirty="0" smtClean="0"/>
                        <a:t>Literacy</a:t>
                      </a:r>
                      <a:r>
                        <a:rPr lang="en-GB" b="0" baseline="0" dirty="0" smtClean="0"/>
                        <a:t>: -</a:t>
                      </a:r>
                      <a:endParaRPr lang="en-GB" b="0" dirty="0"/>
                    </a:p>
                  </a:txBody>
                  <a:tcPr>
                    <a:solidFill>
                      <a:schemeClr val="accent1">
                        <a:lumMod val="20000"/>
                        <a:lumOff val="80000"/>
                      </a:schemeClr>
                    </a:solidFill>
                  </a:tcPr>
                </a:tc>
                <a:tc>
                  <a:txBody>
                    <a:bodyPr/>
                    <a:lstStyle/>
                    <a:p>
                      <a:r>
                        <a:rPr lang="en-GB" b="0" dirty="0" smtClean="0"/>
                        <a:t>SMSC: -</a:t>
                      </a:r>
                      <a:endParaRPr lang="en-GB" b="0"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56091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94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79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037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010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935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955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59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581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033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817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62C1C-E8AD-4379-B29F-42257E01D1E0}" type="datetimeFigureOut">
              <a:rPr lang="en-GB" smtClean="0">
                <a:solidFill>
                  <a:prstClr val="black">
                    <a:tint val="75000"/>
                  </a:prstClr>
                </a:solidFill>
              </a:rPr>
              <a:pPr/>
              <a:t>03/12/2012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4C879-F385-4A41-A7C5-12C58F6DC4A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8714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692696"/>
            <a:ext cx="4102224" cy="792088"/>
          </a:xfrm>
        </p:spPr>
        <p:txBody>
          <a:bodyPr>
            <a:normAutofit/>
          </a:bodyPr>
          <a:lstStyle/>
          <a:p>
            <a:r>
              <a:rPr lang="en-GB" sz="3600" dirty="0" smtClean="0"/>
              <a:t>Lesson Overview</a:t>
            </a:r>
            <a:endParaRPr lang="en-GB" sz="3600" dirty="0"/>
          </a:p>
        </p:txBody>
      </p:sp>
      <p:sp>
        <p:nvSpPr>
          <p:cNvPr id="5" name="TextBox 4"/>
          <p:cNvSpPr txBox="1"/>
          <p:nvPr/>
        </p:nvSpPr>
        <p:spPr>
          <a:xfrm>
            <a:off x="251520" y="1700808"/>
            <a:ext cx="8712968" cy="830997"/>
          </a:xfrm>
          <a:prstGeom prst="rect">
            <a:avLst/>
          </a:prstGeom>
          <a:noFill/>
        </p:spPr>
        <p:txBody>
          <a:bodyPr wrap="square" rtlCol="0">
            <a:spAutoFit/>
          </a:bodyPr>
          <a:lstStyle/>
          <a:p>
            <a:pPr marL="228600" indent="-228600">
              <a:buAutoNum type="arabicPeriod"/>
            </a:pPr>
            <a:r>
              <a:rPr lang="en-GB" sz="1200" dirty="0" smtClean="0">
                <a:solidFill>
                  <a:prstClr val="black"/>
                </a:solidFill>
              </a:rPr>
              <a:t>Confidently categorise NSM’s and OSM’s using complex and politically subjective information.</a:t>
            </a:r>
          </a:p>
          <a:p>
            <a:pPr marL="228600" indent="-228600">
              <a:buAutoNum type="arabicPeriod"/>
            </a:pPr>
            <a:r>
              <a:rPr lang="en-GB" sz="1200" dirty="0" smtClean="0">
                <a:solidFill>
                  <a:prstClr val="black"/>
                </a:solidFill>
              </a:rPr>
              <a:t>Explain the attributes of direct action and its </a:t>
            </a:r>
            <a:r>
              <a:rPr lang="en-GB" sz="1200" dirty="0">
                <a:solidFill>
                  <a:prstClr val="black"/>
                </a:solidFill>
              </a:rPr>
              <a:t> </a:t>
            </a:r>
            <a:r>
              <a:rPr lang="en-GB" sz="1200" dirty="0" smtClean="0">
                <a:solidFill>
                  <a:prstClr val="black"/>
                </a:solidFill>
              </a:rPr>
              <a:t>impact on the political process. </a:t>
            </a:r>
          </a:p>
          <a:p>
            <a:pPr marL="228600" indent="-228600">
              <a:buAutoNum type="arabicPeriod"/>
            </a:pPr>
            <a:r>
              <a:rPr lang="en-GB" sz="1200" dirty="0" smtClean="0">
                <a:solidFill>
                  <a:prstClr val="black"/>
                </a:solidFill>
              </a:rPr>
              <a:t>Critically analyse the role of the media in the political process, leading to identity politics. </a:t>
            </a:r>
          </a:p>
          <a:p>
            <a:pPr marL="228600" indent="-228600">
              <a:buAutoNum type="arabicPeriod"/>
            </a:pPr>
            <a:endParaRPr lang="en-GB" sz="1200" dirty="0">
              <a:solidFill>
                <a:prstClr val="black"/>
              </a:solidFill>
            </a:endParaRPr>
          </a:p>
        </p:txBody>
      </p:sp>
      <p:sp>
        <p:nvSpPr>
          <p:cNvPr id="6" name="TextBox 5"/>
          <p:cNvSpPr txBox="1"/>
          <p:nvPr/>
        </p:nvSpPr>
        <p:spPr>
          <a:xfrm>
            <a:off x="276966" y="2852936"/>
            <a:ext cx="8712968" cy="1015663"/>
          </a:xfrm>
          <a:prstGeom prst="rect">
            <a:avLst/>
          </a:prstGeom>
          <a:noFill/>
        </p:spPr>
        <p:txBody>
          <a:bodyPr wrap="square" rtlCol="0">
            <a:spAutoFit/>
          </a:bodyPr>
          <a:lstStyle/>
          <a:p>
            <a:r>
              <a:rPr lang="en-GB" sz="1200" dirty="0" smtClean="0">
                <a:solidFill>
                  <a:prstClr val="black"/>
                </a:solidFill>
              </a:rPr>
              <a:t>A- Consider all elements of information provided about SM’s and confidently categorise, with justification,  their position in society with context and application of previous sociological theory such as consumption cleavages and counterculture. Apply knowledge of direct action, applying the media as a political catalyst.</a:t>
            </a:r>
          </a:p>
          <a:p>
            <a:r>
              <a:rPr lang="en-GB" sz="1200" dirty="0" smtClean="0">
                <a:solidFill>
                  <a:prstClr val="black"/>
                </a:solidFill>
              </a:rPr>
              <a:t>B- Categorise with reasons SM’s. Explain how direct action impacts society and the political process. Define the role of new media mediums.</a:t>
            </a:r>
            <a:endParaRPr lang="en-GB" sz="1200" dirty="0">
              <a:solidFill>
                <a:prstClr val="black"/>
              </a:solidFill>
            </a:endParaRPr>
          </a:p>
        </p:txBody>
      </p:sp>
      <p:sp>
        <p:nvSpPr>
          <p:cNvPr id="7" name="TextBox 6"/>
          <p:cNvSpPr txBox="1"/>
          <p:nvPr/>
        </p:nvSpPr>
        <p:spPr>
          <a:xfrm>
            <a:off x="272945" y="4077072"/>
            <a:ext cx="8712968" cy="1200329"/>
          </a:xfrm>
          <a:prstGeom prst="rect">
            <a:avLst/>
          </a:prstGeom>
          <a:noFill/>
        </p:spPr>
        <p:txBody>
          <a:bodyPr wrap="square" rtlCol="0">
            <a:spAutoFit/>
          </a:bodyPr>
          <a:lstStyle/>
          <a:p>
            <a:r>
              <a:rPr lang="en-GB" sz="1200" dirty="0">
                <a:solidFill>
                  <a:prstClr val="black"/>
                </a:solidFill>
              </a:rPr>
              <a:t>All tasks throughout the lesson are differentiated. Groupings of students are based upon individual skill and knowledge level for that </a:t>
            </a:r>
            <a:r>
              <a:rPr lang="en-GB" sz="1200" dirty="0" smtClean="0">
                <a:solidFill>
                  <a:prstClr val="black"/>
                </a:solidFill>
              </a:rPr>
              <a:t>task, see individual task slides.  </a:t>
            </a:r>
            <a:r>
              <a:rPr lang="en-GB" sz="1200" dirty="0">
                <a:solidFill>
                  <a:prstClr val="black"/>
                </a:solidFill>
              </a:rPr>
              <a:t>Grade A students are used as an advisor and SMSC link in groupings. </a:t>
            </a:r>
          </a:p>
          <a:p>
            <a:r>
              <a:rPr lang="en-GB" sz="1200" dirty="0">
                <a:solidFill>
                  <a:prstClr val="black"/>
                </a:solidFill>
              </a:rPr>
              <a:t>VCOP’s are personalised to ensure they assist students in exactly the way required. </a:t>
            </a:r>
          </a:p>
          <a:p>
            <a:r>
              <a:rPr lang="en-GB" sz="1200" dirty="0">
                <a:solidFill>
                  <a:prstClr val="black"/>
                </a:solidFill>
              </a:rPr>
              <a:t>A grade students access Collins for AQA material as starting point, B grade students use CGP material as starting point for information.</a:t>
            </a:r>
          </a:p>
          <a:p>
            <a:r>
              <a:rPr lang="en-GB" sz="1200" dirty="0">
                <a:solidFill>
                  <a:prstClr val="black"/>
                </a:solidFill>
              </a:rPr>
              <a:t>All students have access to Sociological dictionary. </a:t>
            </a:r>
            <a:r>
              <a:rPr lang="en-GB" sz="1200" dirty="0" smtClean="0">
                <a:solidFill>
                  <a:prstClr val="black"/>
                </a:solidFill>
              </a:rPr>
              <a:t> </a:t>
            </a:r>
          </a:p>
          <a:p>
            <a:endParaRPr lang="en-GB" sz="1200" dirty="0">
              <a:solidFill>
                <a:prstClr val="black"/>
              </a:solidFill>
            </a:endParaRPr>
          </a:p>
        </p:txBody>
      </p:sp>
      <p:sp>
        <p:nvSpPr>
          <p:cNvPr id="8" name="TextBox 7"/>
          <p:cNvSpPr txBox="1"/>
          <p:nvPr/>
        </p:nvSpPr>
        <p:spPr>
          <a:xfrm>
            <a:off x="251520" y="5320966"/>
            <a:ext cx="4248472" cy="646331"/>
          </a:xfrm>
          <a:prstGeom prst="rect">
            <a:avLst/>
          </a:prstGeom>
          <a:noFill/>
        </p:spPr>
        <p:txBody>
          <a:bodyPr wrap="square" rtlCol="0">
            <a:spAutoFit/>
          </a:bodyPr>
          <a:lstStyle/>
          <a:p>
            <a:r>
              <a:rPr lang="en-GB" sz="1200" dirty="0">
                <a:solidFill>
                  <a:prstClr val="black"/>
                </a:solidFill>
              </a:rPr>
              <a:t>Key Terms</a:t>
            </a:r>
            <a:r>
              <a:rPr lang="en-GB" sz="1200" dirty="0" smtClean="0">
                <a:solidFill>
                  <a:prstClr val="black"/>
                </a:solidFill>
              </a:rPr>
              <a:t>: Direct Action, Strikes, Riots, Identity politics, cultural effects theory, sues and gratification model, two step flow model.  </a:t>
            </a:r>
          </a:p>
          <a:p>
            <a:endParaRPr lang="en-GB" sz="1200" dirty="0">
              <a:solidFill>
                <a:prstClr val="black"/>
              </a:solidFill>
            </a:endParaRPr>
          </a:p>
        </p:txBody>
      </p:sp>
      <p:sp>
        <p:nvSpPr>
          <p:cNvPr id="10" name="TextBox 9"/>
          <p:cNvSpPr txBox="1"/>
          <p:nvPr/>
        </p:nvSpPr>
        <p:spPr>
          <a:xfrm>
            <a:off x="4619262" y="5301208"/>
            <a:ext cx="4273218" cy="830997"/>
          </a:xfrm>
          <a:prstGeom prst="rect">
            <a:avLst/>
          </a:prstGeom>
          <a:noFill/>
        </p:spPr>
        <p:txBody>
          <a:bodyPr wrap="square" rtlCol="0">
            <a:spAutoFit/>
          </a:bodyPr>
          <a:lstStyle/>
          <a:p>
            <a:r>
              <a:rPr lang="en-GB" sz="1200" dirty="0" smtClean="0">
                <a:solidFill>
                  <a:prstClr val="black"/>
                </a:solidFill>
              </a:rPr>
              <a:t>Should we have a centrally controlled media? </a:t>
            </a:r>
          </a:p>
          <a:p>
            <a:r>
              <a:rPr lang="en-GB" sz="1200" dirty="0" smtClean="0">
                <a:solidFill>
                  <a:prstClr val="black"/>
                </a:solidFill>
              </a:rPr>
              <a:t>What direct action is currently occurring in society?</a:t>
            </a:r>
          </a:p>
          <a:p>
            <a:r>
              <a:rPr lang="en-GB" sz="1200" dirty="0" smtClean="0">
                <a:solidFill>
                  <a:prstClr val="black"/>
                </a:solidFill>
              </a:rPr>
              <a:t>Do you need to join a SM to participate in direct action? </a:t>
            </a:r>
          </a:p>
          <a:p>
            <a:endParaRPr lang="en-GB" sz="1200" dirty="0">
              <a:solidFill>
                <a:prstClr val="black"/>
              </a:solidFill>
            </a:endParaRPr>
          </a:p>
        </p:txBody>
      </p:sp>
    </p:spTree>
    <p:extLst>
      <p:ext uri="{BB962C8B-B14F-4D97-AF65-F5344CB8AC3E}">
        <p14:creationId xmlns:p14="http://schemas.microsoft.com/office/powerpoint/2010/main" val="169295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99982" y="3394588"/>
            <a:ext cx="8944051" cy="769441"/>
          </a:xfrm>
          <a:prstGeom prst="rect">
            <a:avLst/>
          </a:prstGeom>
          <a:noFill/>
        </p:spPr>
        <p:txBody>
          <a:bodyPr wrap="non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Complete this question due 11/12/12</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16980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41363"/>
            <a:ext cx="5112568" cy="6401753"/>
          </a:xfrm>
          <a:prstGeom prst="rect">
            <a:avLst/>
          </a:prstGeom>
        </p:spPr>
        <p:txBody>
          <a:bodyPr wrap="square">
            <a:spAutoFit/>
          </a:bodyPr>
          <a:lstStyle/>
          <a:p>
            <a:pPr>
              <a:defRPr/>
            </a:pP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Objectives</a:t>
            </a: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1.</a:t>
            </a:r>
            <a:r>
              <a:rPr lang="en-GB" sz="2800" dirty="0">
                <a:solidFill>
                  <a:prstClr val="black"/>
                </a:solidFill>
              </a:rPr>
              <a:t> </a:t>
            </a:r>
            <a:r>
              <a:rPr lang="en-GB" sz="2000" dirty="0">
                <a:solidFill>
                  <a:prstClr val="black"/>
                </a:solidFill>
              </a:rPr>
              <a:t>Confidently categorise NSM’s and OSM’s using complex and politically subjective information</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2.</a:t>
            </a:r>
            <a:r>
              <a:rPr lang="en-GB" dirty="0">
                <a:solidFill>
                  <a:prstClr val="black"/>
                </a:solidFill>
              </a:rPr>
              <a:t> Explain the attributes of direct action and its  impact on the political process. </a:t>
            </a: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endParaRPr>
          </a:p>
          <a:p>
            <a:pPr>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3. </a:t>
            </a:r>
            <a:r>
              <a:rPr lang="en-GB" dirty="0">
                <a:solidFill>
                  <a:prstClr val="black"/>
                </a:solidFill>
              </a:rPr>
              <a:t>Critically analyse the role of the media in the political process, leading to identity politics. </a:t>
            </a: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a:p>
            <a:pP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a:t>
            </a:r>
          </a:p>
        </p:txBody>
      </p:sp>
      <p:sp>
        <p:nvSpPr>
          <p:cNvPr id="3" name="Flowchart: Process 2"/>
          <p:cNvSpPr/>
          <p:nvPr/>
        </p:nvSpPr>
        <p:spPr>
          <a:xfrm>
            <a:off x="5867400" y="2295525"/>
            <a:ext cx="865188" cy="792163"/>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Flowchart: Process 3"/>
          <p:cNvSpPr/>
          <p:nvPr/>
        </p:nvSpPr>
        <p:spPr>
          <a:xfrm>
            <a:off x="5867400" y="4032250"/>
            <a:ext cx="865188" cy="792163"/>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Flowchart: Process 4"/>
          <p:cNvSpPr/>
          <p:nvPr/>
        </p:nvSpPr>
        <p:spPr>
          <a:xfrm>
            <a:off x="5867400" y="5791200"/>
            <a:ext cx="865188" cy="792163"/>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8" name="AutoShape 2" descr="data:image/jpeg;base64,/9j/4AAQSkZJRgABAQAAAQABAAD/2wCEAAkGBhQQEBAQEBAREBAUDxAUFRAQFBAQFRAQFBQVFBQQFBQXHCYeFxkjGhQSHy8hIygpLy0sFR4xNTAqNyYrLCkBCQoKDgwOGg8PGiwhHyQyLC8tLyksKSwvLi8pLCwsLCwsLC0sLCw0Ly0xLCwsLCksKSopLCwsLCwsLykpLCwpLP/AABEIAOEA4QMBIgACEQEDEQH/xAAcAAEAAQUBAQAAAAAAAAAAAAAAAwECBAUGBwj/xABFEAACAQICBQgHBQUHBQEAAAAAAQIDEQQSBSExQVEGBxMyYXGBkRQiUnKhscFCYoKS0QgVorLwIzNDY8LS4URTVIPxNP/EABsBAQACAwEBAAAAAAAAAAAAAAAEBQECAwYH/8QAMhEAAgEDAgIHCAMBAQEAAAAAAAECAwQREiEFMQYTQVFh0eEUIjJxgbHB8EKRoWLxUv/aAAwDAQACEQMRAD8A9xAAAAAAAAAAAAAAAAAAAAAAAAAAAAAAAAAAAAAAAAAAAAAAAAAAAAAAAAAAIq2JjBXlJJdrsASlLmrqabvqpwcu2XqL9fgWZsRPhBdiS+Mr/Igzv6EXpT1Puim/sbqDNvmKZjUfuqcutVk/xS+UbIfuCL2yT705fNnP22o/hoy+ulfkzoXebjMMxp1oCK2NLujb5MfuicerVkvxTXzbHttRfFRl9HF/kaF3m4uVNNlxEPtZ/eSl/LZl9PTLWqpTa7Y+t8HZr4m8eIUG8Sbi/wDpNffb/TGhm2BBh8ZGorxkn9O9bicnJ55GgABkAAAAAAAAAAAAAAAAAAAAAAsqVVFNtpJLW3qsiLF4yNON5eCWtt8EjVKM67vPVFPVFa0v90vgiFdXkKGI85Pkl+7LxN4xbJq2k5TeWivxtfJfV/EUdF3eapJyl33+O7wsZdKmoqyVvqXZiA4Srb13n/lfD6/XbwN845FadNR6qS7i+5HmGYkxkoLEVhGpJcXI8wzG3WGMElxcjzDMOsGCS5bOClqaT7y3MMxiUlJYZkw6+i03mg3GS2a3q7mtaL8NiKkdUlntttZSS42WqS7rPsZk5iOotjNbaMKMvc2T7Oz6Ls+gllmVQxCmrxd1/WokMF0btyi8lRbd6l7y39+35E2GxWa8ZLLNbYv5p712/wDwtDmZAAAAAAAAAAAAAAAAAABj4zFqnHM/Bb5PckS1aiim27JK7b3I57EYh1ZZ3s2RXBce9/oV3Eb+NlS1vdvku9m8IamX0oSqzzTev4QXsx/XebOKsrLUiHD08sUt+/vJLlLaxkk6tV5nLm/x8kdpdy5F9zhucTnUo6KXRQiq+McU1RvaNNPZOq1s4qK1vsWs3PLXlRHRuCrYqVnKKy04P7daWqEe6+t9kWfKeMxlTE1Z1akpVa1SblKT1ynOT/rUXFtT6z3nyOUng6bS3OzpPEybeMqUlfVDD2oRj2LL6z8WyLR3OlpOg0446tNezWarxfY1UT+B1XI7mJrYhRq4+bwtN2aoxSdaS+9fVT8bvsR6lorms0bhksuCp1Ze3iL12+20vVXgkdp3FGG2Mmqizl+Q/PrTxMo0NIRhhqsmlGvC6oze5TT10323a7j1e5qHyWwdsvoOEtw9HoW/lNjQpKEYwhFRhGKjGMVZRitSiluRBqVYN5isG6RFpXS9LC0Z18RUjSpQV5Tk9XYktrb2JLWzxHlXz/16kpU9HU40KetKtVjGpVl95Rfqw7nmZ7Zj9GUsQoqvRp1lGWaMasI1FGVrZkpJq9t5h1eSeDmrSwOEa7cPR/2m1OtCO8lkNM+Za/OLpKcs0tI4q/3as4L8sbI6Hk3z4Y/DSSrzWNo74VrKdvu1Ur397Mj1LTnMro7Ep9HSlhKj2ToSeW/bTleNu6x45y25rcVoy9SSVfDX1YiknaN9iqR2wfmu0nQq0auxo00fRfJblZQ0lh1iMNK62ThLVOlO13Ca3Pt2Pcbg+U+bnllLRmNhVu+gm1CvDdKk317e1HrLxW9n1PCqpJOLTTSaa1pp6012EO4h1UvA2W5LDWtXWj8YlalJVEmnlmurJbYveu1cUQTm01JbviifN9uOx7Vw7Sfb1VUj4o1ksF+FxOa8ZK042utq17JJ70/62MyTCxNLMlOH95Hq8JLfB9j+DsyfC4hVIqS8U9qa1NPtT1Eg1JgAAAAAAAAAAAACLE1lCMpPYk2GDV6XxOZqktis5f6Y/XwXExaEbyRGm3dy6zd33vd4bPAmwvW8D5xe3ftl6n/FPC+S8ydCOmJnXFyy4uXWs5YPEf2gtOuVfC4KL9WnTdaa4zqNxh4qMX+c6Tmn5sI4OEMbi4KWMklKEJa/RovY7f8Aca2v7Ozbc1uheT60lyix+MqrNh8JXjCKetTrU0oQj3LJKb7cvE9cuWFav1dONKPdv9TRLLyX3Fyy4uV+s3L7i5ZcXGsF9xcsuLjWC+5bVpqUXGSUoyTTjJJqUXqaaepopcXGsYPnvnZ5tPQJ+lYWL9DqStKO30ao9kfce57tnC/qXM/p54rRVDM7zoOVCXG0LOm/ySgvwnU6T0dTxNGpQrRz0qkHCUeMXvXBranxSPNuaDATwGN0ro2o79HKlUg/bh60VUXfGVNlg6/XUGpc4/Y0xhnqty2nV6N8YvauHaUuLkOncSpy1I2ayZEKijZp3g9j4dhZOXRVFNdSo1GS4VPsy8VqfalxMCvNwd460160dz/RmVQrRqwcG9TVu1cH3p2fgXNpxClcScFtJc15HKUHHc2wMTRmIcoWl14txl70dT/UyywNAAAAAAAAAAarTdXqU+LzP3Y2fzcfI2pz+kKmatL7qjHx6z/mXkVfFq/UWk5LnyX12OlNZkiEvoStJFgPmkJOE1LuJ73RnXKpkUJ3Rdc9LGqpLKOGDT8kdD+i4azVqlWrWxFXc3UrTc7Pui4R/Cbq5bcXN5VXJtsxguuLltxc11mS64uW3FxrBdcXLbi41guuLltxcawXXNLX0RbSNHGRXWwtbD1bb0pQq0pPucai/EjcXFzaNVx5GMF1xctuUlOxo6mFlmcEOJevuRjq8Xmj5cS9u+sFB7RONbrYPDzsdtKxhmZo/FLptWyrC7XCpCyfmnHyN0cs5ZXGfs1IPz9R/wA3wOoi9R9K4dd+128ar59vzRAnHTLBUAE80AAAAAAKSOZcrynLjUn8JNL4JHSyOXoO8U+Kv56/qeY6Syxbxj3y+yZIoL3iyMrPxJk7lrgEjve8Hp8QoQr0dptL5Pbt8yDSuZUZuEt1kkhOxkRncxUyqZ419dZz6urFr97C1TjUWYsyri5AqvEvU0SY3EZcmNJJcXLLi501mMF9xcsuLmdYwX3Fyy4uNYwX3Fyy4uNYwX3FyNzLHV4HKVxGPNmdJM52IJzuWtlGzjCNe+n1dGOf3tZiUo01mTDlYiUrtd5c4lYxPVU+EUuHWlStU96el/JZWNvMrZXMq9SMY7LJbiY3hNfcl52bXxsdHgKuanCXGKZoVG+rjq8za8n53w1F/cj8jl0ZnmjOHc/uvQmXC3RsQAeqI4AAAAABbI5fDr1IrgkvLUdTI5lRs5LhUmv4n/weY6Sxzbxl3S/DJFD4i6KK5RT2k+Qsej1z1tmovnHbyIN3TxUb7yDKMhPkGQtri2o3MdFWKaI8JSg8xeDHcShk5CjpHlbrovF7288eD8/QnwvX/NGOmVzsleHKPDso6vA7+lyjn5P9f+EmNzTl2lmdjpCvQsp0T4ER2d9HnTl/TOnWU32odIM7HQvgVVBmY2V9LlTl/TDqU12otzspclWHfEuVAm0uA39X4lj5v/05yuaa5EBVRMhUxkL216MUo715avBbLz+xFqXkntFYIMgyk+QZD1FGhSoR0UopLwIE3KbzLcgylrRkuJjNnnOk11ot1RXOT/xeuCZZU/f1dwUrNPg7mz5OK2Go+5H5I0+JnaE3whN/ws3+iaeWjTXCKIvRmOKVSXivt6ku45ozAAerI4AAAAAAOextPLVqLjll5rL84/E6E1GmqNnCffF+OtfFfxFVxeh19pOK5rf+jpSeJI17V9Rr+TfKSNarWwVaSjjcO7Si9XT0dTp4mC3pxcbrc291jYnmHPJoapT6DSuGlKnWoNQnOm3GUYt/2dS64Sbi/fR5Xo9edRcdXLlP79nkd7inrjnuPX+jHRnk/Ijn3pzUaOk10VTUliqcW4T7akFrg+2N12I9aweKp1oRq0akKtOSvGdOUZxkuySdj6JkrHDBb0ZXoyfIMgyY0kHRjoyfIMgyNJB0Y6MnyDIMjSQdGU6MyMgyDI0kHRjoyfIMgyNJB0Y6MnyDIMjSY/RjozG07p/D4Gk62KrQow3ZutN+zCK1yfYkeD8veeStj82GwSnh8NJ5W1/fV09WWTXUi/ZW3e3sMOWDKhk9aw/KuGLxdTD4VqpSw6vXrx1xdWV1DD03seyUpP7qS2s25znIDkz+78DSoyVqsv7Sq/8ANkleP4VaPh2nRny/jF57XcykuS2X08y2o01COCDGK8cu+c4R/izP4RfmdVShaKXBI5zCUukxFOO6EXN98tUfgn+Y6Y9nwSh1NnHPN7/3y/wjVXmQABcnIAAAAAAEGNw/SQlHivJ7U/OxODDWVuDl4virPWmuDWprzIcfgYV6VSjVjmp1IShKPGMlZ+JstKYbJPOurOyfZPd5rV3pcTFPmPErSVlctLlzj++BYU5a4nyvyn0BPA4qrhqm2EvVlsVSm9cJrvVvG63FNB8psTgZ58JiKtCW/JL1Ze9B+rLxTPbudbkT6dhumoxviqEW4pbatLbKl2ta2vFbz5+aPecMvleUFP8Aktn8/Uh1IaXg9e0D+0TiIWjjMNTxC1f2lJ9BO3Fx1xb7sp32iOfDRleynVqYaT+ziKckr+/DNHzaPmIFpk5YPszR3KDC4n/8+Kw9bsp1ac35J3NlkPiK5s8FypxdG3Q4zE0rbqdarFeSlYZGD7KyDoz5Rw3O5pWn1dIVX76pVP54s2dDn40rHbWpVPfoUl/KkMjCPpvox0Z84w/aH0ktsMG++lU+lQrL9ojSL2U8Gv8A1VfrUGRhH0b0ZTIfMON58tK1NSxMKS/yqNJfGSbOY0ryvxmKv6RjMRVT+zOpPL+RPL8BkYR9Qae5xdH4K6r4ylnX+FSfTVL8HGF7eNjyzlR+0PUnmho7DqktnT4i0598aa9WPi5dx40BkYM3Suma2LqOria1StUf26knJ24LguxajuuZzkf6TifTKsb0MPJZb7KmI2xXao6pd+U4zk3oCpjsTTw1FetN65PZTgutUl2JfRbz6a0Hoang8PSw1FWhTja72yltlOXa3dvvPO8d4j7PS6qD96X+Lv8AwiRRhqeWZ5SUkk29SSbb4Ja2ypDKk6s40VvtKb4QvdR8Xr7kuJ43h1m7uvGmuXb8iTOWlZNpydw7yyqyVpVJXtwWxLwVl4G4LadNRSS2JWLj6kkorCK8AAyAAAAAAAAACLE4dVIuMtjX9M56dNxk4S6y3+0t0jpjC0jgOkV1qmuq/o+xlZxPh8b2lp/kuT/e86U56GaY8b50ubKfSvGYGlKpGpJurQpq7hUevpIRW2L3pbH2PV7EntTVpJ2cXuf1XaVPB21xW4bcbrdbNd6/eTJkoqpE+TMTo2rS1VaNSn78Jw+aMex9cSop6nrXB6zAxXJfDVf7zCYefbKlTb87XPpNpcUrumqlKW3+rwZUzqSpy0yR8rWB9KYjmw0dU24KmvcdSn/LJGurcy+j5bKdaHu1pf6kyVoZqriJ89g94q8xWCeyrio/jpP50zHfMJht2KxPlSf0MaGbddE8PB7euYTDf+Vify0l9CSHMNhFtxGKfc6Mf9DGhjronhoPfaXMhgFteJl31Yr5QRnUOaHR0P8ApnP36tZ/BSSGhmHXifOlifA4GdepClShKpUnJRjCKu23sR9L4fkHgaWuOBw6fGVOM3/Fc2+GwUKf93ThDshGMPkir4lxGnYw3eZPkvPwO1Fuq9lt3nN833IaOjMPaVpYmok6tRa7cKUH7K+L18LdWCyrVUIuUnZLxbe6KW9nzecq15Wy/elIstoopXrZFe123aMfalw+r7Db6E0c6cXKeupN5pPte4w9D6Nc5KvVVtXqQ25I/rxf/Bvz6HwrhysqWH8T5v8ABCqT1sAAtjmAAAAAAAAAAAAAAAYOkNGqp60XlqLZLs9lrejTO6eWSyz9niuMXvR05j4vAxqq0l3NamnxT3FXxDhlK9j720ux/vYdIVHA0JfCpbbsK4nBzpbU6kPbivWXvR3968iGE1JXTTXZu7HwZ4yVC94TU1x5d63T+fqSXoqrDM+FJS1rWXejGBGVtmruMmlpCS2pS79R6C16T0pLFeOl963Xn9yJKz/+Sb0YejF8NJR3xa7rMv8A3hT+95FzHjFnJZVRfY5ezS7iH0YejEr0jDhJ+C/UhnpP2Yeb/Q51ON2dNb1E/luFayfYV9GIarUe19hHUxMpbX4LUiIoLzpPJrTbxx4vyJELNfyKuVyhSTsm20ktrbSS8WQ06k6ry0I3/wAyStFdy2y8bLvKGhZ3XEKmpZeecnyJTlGmsF9euoJXu2+rFdafd+pl6M0PKclVr7urTWyK+r7TL0doONN55t1Kj2ylrNoe54dwqlZLK3l2vyIk6jmUSKgFscwAAAAAAAAAAAAAAAAAAAAA0a/FaGhN5leE/bhqfjxNgDDSawwc9W0ZWhsUay/JL9H5IxZYjL14zp+9Fv4xudWWygntSZU3HBbOtu44fht6HVVZI5WGLg9k4PszRT8nrJoq+zX3azeVdF0pdanF+Biz5NYd7aUfJFZLozRfwza+i9DdXD7jXOL4eeoiniYR2zgu+Uflc2keS+HX+FHyRkUtC0Y7KcfIxHozSXxTb+i9TPtD7jn/AE+D6uab4QjJ/F2XxJqWHr1OpSVNe1UeZ/lVkvidJTw8Y7IpeBIWdDglnR305fjv6HN1ZM0uH5Nq6lWm6slsvsXcti8Db06SirRSS7C8FukorCOQABkAAAAAAAAAAAAAAAAAAAAAAAAAAAAAAAAAAAAAAAAAAAAAAAAAAAAAAAAAAAAAAAAAAAAAAAAAAAAAAAAAAAAAAAAAAAAAAAAAAAAAAH//2Q=="/>
          <p:cNvSpPr>
            <a:spLocks noChangeAspect="1" noChangeArrowheads="1"/>
          </p:cNvSpPr>
          <p:nvPr/>
        </p:nvSpPr>
        <p:spPr bwMode="auto">
          <a:xfrm>
            <a:off x="63500" y="-10414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35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1050" y="1196975"/>
            <a:ext cx="877888"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270125"/>
            <a:ext cx="901700"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175" y="2268538"/>
            <a:ext cx="901700" cy="43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463" y="1265238"/>
            <a:ext cx="792162"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3575" y="1265238"/>
            <a:ext cx="87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4" name="Rectangle 6"/>
          <p:cNvSpPr>
            <a:spLocks noChangeArrowheads="1"/>
          </p:cNvSpPr>
          <p:nvPr/>
        </p:nvSpPr>
        <p:spPr bwMode="auto">
          <a:xfrm>
            <a:off x="4572000" y="23813"/>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646246579"/>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Extract 1"/>
          <p:cNvSpPr/>
          <p:nvPr/>
        </p:nvSpPr>
        <p:spPr>
          <a:xfrm>
            <a:off x="251520" y="0"/>
            <a:ext cx="8892480" cy="6741368"/>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3563888" y="1700808"/>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577716" y="3068960"/>
            <a:ext cx="4240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19672" y="4365104"/>
            <a:ext cx="6120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1600" y="5661248"/>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6812" y="1556792"/>
            <a:ext cx="178106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VCOP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21453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47750" y="-1143000"/>
            <a:ext cx="6858000" cy="9144000"/>
          </a:xfrm>
          <a:prstGeom prst="rect">
            <a:avLst/>
          </a:prstGeom>
        </p:spPr>
      </p:pic>
    </p:spTree>
    <p:extLst>
      <p:ext uri="{BB962C8B-B14F-4D97-AF65-F5344CB8AC3E}">
        <p14:creationId xmlns:p14="http://schemas.microsoft.com/office/powerpoint/2010/main" val="215843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094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5936" y="332656"/>
            <a:ext cx="495231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Riots and Strikes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726814177"/>
              </p:ext>
            </p:extLst>
          </p:nvPr>
        </p:nvGraphicFramePr>
        <p:xfrm>
          <a:off x="0" y="1397000"/>
          <a:ext cx="9144000" cy="5861475"/>
        </p:xfrm>
        <a:graphic>
          <a:graphicData uri="http://schemas.openxmlformats.org/drawingml/2006/table">
            <a:tbl>
              <a:tblPr firstRow="1" bandRow="1">
                <a:tableStyleId>{5C22544A-7EE6-4342-B048-85BDC9FD1C3A}</a:tableStyleId>
              </a:tblPr>
              <a:tblGrid>
                <a:gridCol w="4572000"/>
                <a:gridCol w="4572000"/>
              </a:tblGrid>
              <a:tr h="910167">
                <a:tc>
                  <a:txBody>
                    <a:bodyPr/>
                    <a:lstStyle/>
                    <a:p>
                      <a:pPr algn="ctr"/>
                      <a:r>
                        <a:rPr lang="en-GB" sz="4000" dirty="0" smtClean="0">
                          <a:solidFill>
                            <a:srgbClr val="FF0000"/>
                          </a:solidFill>
                        </a:rPr>
                        <a:t>Similarities (</a:t>
                      </a:r>
                      <a:r>
                        <a:rPr lang="en-GB" sz="4000" dirty="0" err="1" smtClean="0">
                          <a:solidFill>
                            <a:srgbClr val="FF0000"/>
                          </a:solidFill>
                        </a:rPr>
                        <a:t>Neelam</a:t>
                      </a:r>
                      <a:r>
                        <a:rPr lang="en-GB" sz="4000" dirty="0" smtClean="0">
                          <a:solidFill>
                            <a:srgbClr val="FF0000"/>
                          </a:solidFill>
                        </a:rPr>
                        <a:t>, Lauren, James)</a:t>
                      </a:r>
                      <a:endParaRPr lang="en-GB" sz="4000" dirty="0">
                        <a:solidFill>
                          <a:srgbClr val="FF0000"/>
                        </a:solidFill>
                      </a:endParaRPr>
                    </a:p>
                  </a:txBody>
                  <a:tcPr/>
                </a:tc>
                <a:tc>
                  <a:txBody>
                    <a:bodyPr/>
                    <a:lstStyle/>
                    <a:p>
                      <a:pPr algn="ctr"/>
                      <a:r>
                        <a:rPr lang="en-GB" sz="4000" dirty="0" smtClean="0">
                          <a:solidFill>
                            <a:srgbClr val="FFFF00"/>
                          </a:solidFill>
                        </a:rPr>
                        <a:t>Differences (Sam, </a:t>
                      </a:r>
                      <a:r>
                        <a:rPr lang="en-GB" sz="4000" dirty="0" err="1" smtClean="0">
                          <a:solidFill>
                            <a:srgbClr val="FFFF00"/>
                          </a:solidFill>
                        </a:rPr>
                        <a:t>Abi</a:t>
                      </a:r>
                      <a:r>
                        <a:rPr lang="en-GB" sz="4000" dirty="0" smtClean="0">
                          <a:solidFill>
                            <a:srgbClr val="FFFF00"/>
                          </a:solidFill>
                        </a:rPr>
                        <a:t>, Nicola)</a:t>
                      </a:r>
                      <a:endParaRPr lang="en-GB" sz="4000" dirty="0">
                        <a:solidFill>
                          <a:srgbClr val="FFFF00"/>
                        </a:solidFill>
                      </a:endParaRPr>
                    </a:p>
                  </a:txBody>
                  <a:tcPr/>
                </a:tc>
              </a:tr>
              <a:tr h="910167">
                <a:tc>
                  <a:txBody>
                    <a:bodyPr/>
                    <a:lstStyle/>
                    <a:p>
                      <a:endParaRPr lang="en-GB"/>
                    </a:p>
                  </a:txBody>
                  <a:tcPr/>
                </a:tc>
                <a:tc>
                  <a:txBody>
                    <a:bodyPr/>
                    <a:lstStyle/>
                    <a:p>
                      <a:endParaRPr lang="en-GB"/>
                    </a:p>
                  </a:txBody>
                  <a:tcPr/>
                </a:tc>
              </a:tr>
              <a:tr h="910167">
                <a:tc>
                  <a:txBody>
                    <a:bodyPr/>
                    <a:lstStyle/>
                    <a:p>
                      <a:endParaRPr lang="en-GB"/>
                    </a:p>
                  </a:txBody>
                  <a:tcPr/>
                </a:tc>
                <a:tc>
                  <a:txBody>
                    <a:bodyPr/>
                    <a:lstStyle/>
                    <a:p>
                      <a:endParaRPr lang="en-GB"/>
                    </a:p>
                  </a:txBody>
                  <a:tcPr/>
                </a:tc>
              </a:tr>
              <a:tr h="910167">
                <a:tc>
                  <a:txBody>
                    <a:bodyPr/>
                    <a:lstStyle/>
                    <a:p>
                      <a:endParaRPr lang="en-GB" dirty="0"/>
                    </a:p>
                  </a:txBody>
                  <a:tcPr/>
                </a:tc>
                <a:tc>
                  <a:txBody>
                    <a:bodyPr/>
                    <a:lstStyle/>
                    <a:p>
                      <a:endParaRPr lang="en-GB"/>
                    </a:p>
                  </a:txBody>
                  <a:tcPr/>
                </a:tc>
              </a:tr>
              <a:tr h="910167">
                <a:tc>
                  <a:txBody>
                    <a:bodyPr/>
                    <a:lstStyle/>
                    <a:p>
                      <a:endParaRPr lang="en-GB"/>
                    </a:p>
                  </a:txBody>
                  <a:tcPr/>
                </a:tc>
                <a:tc>
                  <a:txBody>
                    <a:bodyPr/>
                    <a:lstStyle/>
                    <a:p>
                      <a:endParaRPr lang="en-GB"/>
                    </a:p>
                  </a:txBody>
                  <a:tcPr/>
                </a:tc>
              </a:tr>
              <a:tr h="910167">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3748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014" y="992290"/>
            <a:ext cx="8566255" cy="59093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Is direct action morally right?</a:t>
            </a:r>
          </a:p>
          <a:p>
            <a:pPr algn="ctr"/>
            <a:r>
              <a:rPr lang="en-US" sz="5400" b="1" dirty="0" smtClean="0">
                <a:ln w="11430"/>
                <a:solidFill>
                  <a:srgbClr val="00B050"/>
                </a:solidFill>
                <a:effectLst>
                  <a:outerShdw blurRad="80000" dist="40000" dir="5040000" algn="tl">
                    <a:srgbClr val="000000">
                      <a:alpha val="30000"/>
                    </a:srgbClr>
                  </a:outerShdw>
                </a:effectLst>
              </a:rPr>
              <a:t>Sam, </a:t>
            </a:r>
            <a:r>
              <a:rPr lang="en-US" sz="5400" b="1" dirty="0" err="1" smtClean="0">
                <a:ln w="11430"/>
                <a:solidFill>
                  <a:srgbClr val="00B050"/>
                </a:solidFill>
                <a:effectLst>
                  <a:outerShdw blurRad="80000" dist="40000" dir="5040000" algn="tl">
                    <a:srgbClr val="000000">
                      <a:alpha val="30000"/>
                    </a:srgbClr>
                  </a:outerShdw>
                </a:effectLst>
              </a:rPr>
              <a:t>Abi</a:t>
            </a:r>
            <a:r>
              <a:rPr lang="en-US" sz="5400" b="1" dirty="0" smtClean="0">
                <a:ln w="11430"/>
                <a:solidFill>
                  <a:srgbClr val="00B050"/>
                </a:solidFill>
                <a:effectLst>
                  <a:outerShdw blurRad="80000" dist="40000" dir="5040000" algn="tl">
                    <a:srgbClr val="000000">
                      <a:alpha val="30000"/>
                    </a:srgbClr>
                  </a:outerShdw>
                </a:effectLst>
              </a:rPr>
              <a:t>, Lauren build an</a:t>
            </a:r>
          </a:p>
          <a:p>
            <a:pPr algn="ctr"/>
            <a:r>
              <a:rPr lang="en-US" sz="5400" b="1" cap="none" spc="0" dirty="0" smtClean="0">
                <a:ln w="11430"/>
                <a:solidFill>
                  <a:srgbClr val="00B050"/>
                </a:solidFill>
                <a:effectLst>
                  <a:outerShdw blurRad="80000" dist="40000" dir="5040000" algn="tl">
                    <a:srgbClr val="000000">
                      <a:alpha val="30000"/>
                    </a:srgbClr>
                  </a:outerShdw>
                </a:effectLst>
              </a:rPr>
              <a:t>Argument saying “no”</a:t>
            </a:r>
          </a:p>
          <a:p>
            <a:pPr algn="ctr"/>
            <a:r>
              <a:rPr lang="en-US" sz="5400" b="1" dirty="0" smtClean="0">
                <a:ln w="11430"/>
                <a:solidFill>
                  <a:srgbClr val="FF0000"/>
                </a:solidFill>
                <a:effectLst>
                  <a:outerShdw blurRad="80000" dist="40000" dir="5040000" algn="tl">
                    <a:srgbClr val="000000">
                      <a:alpha val="30000"/>
                    </a:srgbClr>
                  </a:outerShdw>
                </a:effectLst>
              </a:rPr>
              <a:t>Neelam, Nicola and James</a:t>
            </a:r>
          </a:p>
          <a:p>
            <a:pPr algn="ctr"/>
            <a:r>
              <a:rPr lang="en-US" sz="5400" b="1" cap="none" spc="0" dirty="0" smtClean="0">
                <a:ln w="11430"/>
                <a:solidFill>
                  <a:srgbClr val="FF0000"/>
                </a:solidFill>
                <a:effectLst>
                  <a:outerShdw blurRad="80000" dist="40000" dir="5040000" algn="tl">
                    <a:srgbClr val="000000">
                      <a:alpha val="30000"/>
                    </a:srgbClr>
                  </a:outerShdw>
                </a:effectLst>
              </a:rPr>
              <a:t>Build an argument saying </a:t>
            </a:r>
          </a:p>
          <a:p>
            <a:pPr algn="ctr"/>
            <a:r>
              <a:rPr lang="en-US" sz="5400" b="1" dirty="0" smtClean="0">
                <a:ln w="11430"/>
                <a:solidFill>
                  <a:srgbClr val="FF0000"/>
                </a:solidFill>
                <a:effectLst>
                  <a:outerShdw blurRad="80000" dist="40000" dir="5040000" algn="tl">
                    <a:srgbClr val="000000">
                      <a:alpha val="30000"/>
                    </a:srgbClr>
                  </a:outerShdw>
                </a:effectLst>
              </a:rPr>
              <a:t>“yes”</a:t>
            </a:r>
          </a:p>
          <a:p>
            <a:pPr algn="ctr"/>
            <a:r>
              <a:rPr lang="en-US" sz="5400" b="1" cap="none" spc="0" dirty="0" smtClean="0">
                <a:ln w="11430"/>
                <a:solidFill>
                  <a:srgbClr val="FF0000"/>
                </a:solidFill>
                <a:effectLst>
                  <a:outerShdw blurRad="80000" dist="40000" dir="5040000" algn="tl">
                    <a:srgbClr val="000000">
                      <a:alpha val="30000"/>
                    </a:srgbClr>
                  </a:outerShdw>
                </a:effectLst>
              </a:rPr>
              <a:t>Each make at least 6 points</a:t>
            </a:r>
            <a:endParaRPr lang="en-US" sz="5400" b="1" cap="none" spc="0" dirty="0">
              <a:ln w="11430"/>
              <a:solidFill>
                <a:srgbClr val="FF0000"/>
              </a:solidFill>
              <a:effectLst>
                <a:outerShdw blurRad="80000" dist="40000" dir="5040000" algn="tl">
                  <a:srgbClr val="000000">
                    <a:alpha val="3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383" y="1690"/>
            <a:ext cx="10096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17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5157192"/>
            <a:ext cx="8784976" cy="17543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 name="Rectangle 1"/>
          <p:cNvSpPr/>
          <p:nvPr/>
        </p:nvSpPr>
        <p:spPr>
          <a:xfrm>
            <a:off x="1556588" y="33322"/>
            <a:ext cx="694465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is the role of the </a:t>
            </a:r>
            <a:r>
              <a:rPr lang="en-US" sz="24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media in the political process?</a:t>
            </a:r>
            <a:endParaRPr lang="en-US" sz="24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68914" y="1085186"/>
            <a:ext cx="7318735" cy="1754326"/>
          </a:xfrm>
          <a:prstGeom prst="rect">
            <a:avLst/>
          </a:prstGeom>
          <a:noFill/>
        </p:spPr>
        <p:txBody>
          <a:bodyPr wrap="non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Abi</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Lauren</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two step flow model</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1253669" y="2564904"/>
            <a:ext cx="7950638" cy="1446550"/>
          </a:xfrm>
          <a:prstGeom prst="rect">
            <a:avLst/>
          </a:prstGeom>
          <a:noFill/>
        </p:spPr>
        <p:txBody>
          <a:bodyPr wrap="non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 and Nicola</a:t>
            </a:r>
          </a:p>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Uses and Gratification model</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36420" y="3789040"/>
            <a:ext cx="6639190" cy="2277547"/>
          </a:xfrm>
          <a:prstGeom prst="rect">
            <a:avLst/>
          </a:prstGeom>
          <a:noFill/>
        </p:spPr>
        <p:txBody>
          <a:bodyPr wrap="non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James and </a:t>
            </a:r>
            <a:r>
              <a:rPr lang="en-US" sz="4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Neelam</a:t>
            </a:r>
            <a:endPar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Cultural effects theory</a:t>
            </a:r>
            <a:endPar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68914" y="5157192"/>
            <a:ext cx="9144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cap="none" spc="0" dirty="0" err="1" smtClean="0">
                <a:ln w="11430"/>
                <a:solidFill>
                  <a:srgbClr val="FFFF00"/>
                </a:solidFill>
                <a:effectLst>
                  <a:outerShdw blurRad="50800" dist="39000" dir="5460000" algn="tl">
                    <a:srgbClr val="000000">
                      <a:alpha val="38000"/>
                    </a:srgbClr>
                  </a:outerShdw>
                </a:effectLst>
              </a:rPr>
              <a:t>Abi</a:t>
            </a:r>
            <a:r>
              <a:rPr lang="en-US" sz="3600" b="1" i="1" dirty="0" smtClean="0">
                <a:ln w="11430"/>
                <a:solidFill>
                  <a:srgbClr val="FFFF00"/>
                </a:solidFill>
                <a:effectLst>
                  <a:outerShdw blurRad="50800" dist="39000" dir="5460000" algn="tl">
                    <a:srgbClr val="000000">
                      <a:alpha val="38000"/>
                    </a:srgbClr>
                  </a:outerShdw>
                </a:effectLst>
              </a:rPr>
              <a:t>, Nicola, Sam-P- Evaluate- 2 pro’s, 2 con’s.</a:t>
            </a:r>
          </a:p>
          <a:p>
            <a:pPr algn="ctr"/>
            <a:r>
              <a:rPr lang="en-US" sz="3600" b="1" i="1" cap="none" spc="0" dirty="0" smtClean="0">
                <a:ln w="11430"/>
                <a:solidFill>
                  <a:srgbClr val="FFFF00"/>
                </a:solidFill>
                <a:effectLst>
                  <a:outerShdw blurRad="50800" dist="39000" dir="5460000" algn="tl">
                    <a:srgbClr val="000000">
                      <a:alpha val="38000"/>
                    </a:srgbClr>
                  </a:outerShdw>
                </a:effectLst>
              </a:rPr>
              <a:t>Lauren, Neelam, James- O- Explain- 5 </a:t>
            </a:r>
            <a:r>
              <a:rPr lang="en-US" sz="3600" b="1" i="1" cap="none" spc="0" dirty="0" smtClean="0">
                <a:ln w="11430"/>
                <a:solidFill>
                  <a:srgbClr val="FFFF00"/>
                </a:solidFill>
                <a:effectLst>
                  <a:outerShdw blurRad="50800" dist="39000" dir="5460000" algn="tl">
                    <a:srgbClr val="000000">
                      <a:alpha val="38000"/>
                    </a:srgbClr>
                  </a:outerShdw>
                </a:effectLst>
              </a:rPr>
              <a:t>points</a:t>
            </a:r>
          </a:p>
          <a:p>
            <a:pPr algn="ctr"/>
            <a:r>
              <a:rPr lang="en-US" sz="3600" b="1" i="1" dirty="0" smtClean="0">
                <a:ln w="11430"/>
                <a:solidFill>
                  <a:srgbClr val="FFFF00"/>
                </a:solidFill>
                <a:effectLst>
                  <a:outerShdw blurRad="50800" dist="39000" dir="5460000" algn="tl">
                    <a:srgbClr val="000000">
                      <a:alpha val="38000"/>
                    </a:srgbClr>
                  </a:outerShdw>
                </a:effectLst>
              </a:rPr>
              <a:t>Combine your answers to discover the answer</a:t>
            </a:r>
            <a:endParaRPr lang="en-US" sz="3600" b="1" i="1" cap="none" spc="0" dirty="0" smtClean="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8277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g8SERQUERMVFRMTFRUXFxcYEyMXFRkeFRkXFRgZGhkaHCceGBwjGhYYIi8gIyg1LC04Gh4xNTAqNSYrLCoBCQoKDgwOGg8PGjQkHyUrMy0pKik0MCkuLy0sKiovNDEvKjU0LC8sLyktLTUsLCw0LCoqLCwsLC8sMTQ0LSwsLP/AABEIAKQBNAMBIgACEQEDEQH/xAAcAAEAAgIDAQAAAAAAAAAAAAAABgcFCAEDBAL/xABQEAACAQMCAgUEDAsGBQMFAAABAgMABBESIQUxBgcTIkE1UVSyFBUWIzJhcXJ0lNHSCBc0QnOBkZKTs9QkNlJigqElM0SxwSZDtFNjg6Tw/8QAGgEBAAIDAQAAAAAAAAAAAAAAAAQFAQIDBv/EAC0RAAIBAwIDCAEFAQAAAAAAAAABAgMEESExBRJBE1FhcYGRocHRIjKx8PHh/9oADAMBAAIRAxEAPwCjaVn+B8Yto4ilxGH99jwQg1iJz/aQrf4iqIFJ+DqfGMk17OIz8HMcvZKyygMEARwjMy2+GXVISiqyXBw2T74vyKBFKVNLji/BmjRTC7GGJYh3dOvvwFpQUK4bAuSNer/mKOSgD64f0g4XBeTusGbbCNCjJ2nviALvr30EPKcHx0eYYAhNKnNxxvg8jorQ+9RnCN2ZDlUl0oH0OA2YMFjjVq5E4wei943wsXMPYwr7FCyxyoYzrKtNJImWLElgpj7wIPdIyRQENpUt9ncKlRTKpSZ1Yu6xnCuTqJ0rIEIPJQiqFBIOdiPi34xw5RMGiYgTOIAFGexnYCQMWyQyRIQmc4MrHOwoCK0qexcV4FsskGUV3buI6Elo41GCZGcICj90knUykEDIqBUApSlAKUpQClKUApSlAKUpQClKUApSlAKUpQClKUApSlAKUpQClKUArvtrGSQOY1LCNNb48F1Kmfk1Oo/XXRXv4Txqa2LmFgpkQxsdIPdLK22Rscopz8VAdcPCpm1YQjQMsWwgAzp5sQMltgOZNdsHAbpwpWFyGZlG3MqglI+XQwI8+ds1Nb+yurmW4mZ1CPaxSMhgz8BGZVKk7OOyY6s7s/Iazj1wHiUjzgXAbs7hYifYy995Hjgk8cAayp576WO3KgKwII2PMUr08UuDJNK5fWXkdtenTq1MTq0/m5znHhmlAerhvRe/uE129rPMmSuqOFnXIwSMqCM7jb469XuB4v6Bd/Vn+7V6fg7j/hT/AEqX1IqtDFAad+4Hi/oF39Wf7tPcDxf0C7+rP92txMUxQGnfuB4v6Bd/Vn+7T3A8X9Au/qz/AHa3ExTFAad+4Hi/oF39Wf7tPcDxf0C7+rP92txMUxQGnfuB4v6Bd/Vn+7T3A8X9Au/qz/drcTFMUBp37geL+gXf1Z/u09wPF/QLv6s/3a3ExTFAaZ3/AES4hAhkntLiKNcZd4GRRk4GWZcDJOK7o+gvFWAK2N2QQCCLZyCDuCDp3FbEdeg/4LcfPg/mpUw4AP7Lb/oYvUWgNSfcDxf0C7+rP92nuB4v6Bd/Vn+7W4mKYoDTv3A8X9Au/qz/AHae4Hi/oF39Wf7tbiYpigNO/cDxf0C7+rP92nuB4v6Bd/Vn+7W4mKYoDTv3A8X9Au/qz/dp7geL+gXf1Z/u1uJimKA079wPF/QLv6s/3ae4Hi/oF39Wf7tbiYpigNO/cDxf0C7+rP8AdryzdFr9JUhe1uFlkyUjMLB3xudKkZbGDyrc7FVl0xH/AKk4R8yf1ZKAoj3A8X9Au/qz/dp7geL+gXf1Z/u1uJimKA079wPF/QLv6s/3ae4Hi/oF39Wf7tbiYpigNO/cDxf0C7+rP92nuB4v6Bd/Vn+7W4mKYoDTv3A8X9Au/qz/AHae4Hi/oF39Wf7tbiYpigNO/cDxf0C7+rP92nuB4v6Bd/Vn+7W4mKYoDT09BeMeg3m+35NJ4f6fiFB0F4x6Beef8mk+7W4WKEUBpFc2zxuySKyOhKsrDSykbEEHcEealZ3rE8q330qb1zSgLx/B38lP9Kl9SKrQqr/wd/JT/SpfUiq0KAUpSgFKUoBSlKAUpSgFKUoCAdenkW4+fB/NSphwD8lt/wBDF6i1D+vTyLcfPg/mpUw4B+S2/wChi9RaA99KUoBSlKAUpSgFKUoBSlKAVWPTL+8nCPmT+rJVnVWPTL+8nCPmT+rJQFnUpSgFKUoBSlKAUpSgFKUoBXBrmuDQGn/WJ5VvvpU3rmlOsTyrffSpvXNKAvD8HjyU/wBKl9SKrQzVJdQnC4Lm3lW4jWVIirIjqHQNKZA7aDsWIiQZO4AOMZObC4/0dtIUQwcNtZWLHUPYqnCrHJKeS7FjGEB87rseVASvNM1ATaw6C3tFEXEhQKIU3+GA2WhGFOjc+GpPOceQBA2/AYSmTjFuM6QqHVkw43JbAIB230nIoCyc0zVdW6wSJFInBbdo3D5C26lgyyvGO8YgMFUzuPz1yVUFqkvDei3D5IY3fh9tG7orMht0JQsASpzGDkZxyHKgJDSsBwWzjgvLiGFRHD2NtKI1GI1aR7lHKqNl1CJMgbZGeZOc/QClKUApSlAQDr08i3Hz4P5qVMOAn+y2/wChi9Rah/Xp5FuPnwfzUr09COj9pcWUctxBFNK5ky8sayNhJHjRQWB0qqqoCjYY+WgJrmmare4iUSOi8DgIEyojG1GnTnDOxEWMbZBG3eHwtJrvvbWIdi0XBYGR4w7qbQCRW0ylk/5WMhkQAn4WrbYg0BYOaZqvBBF2Ov2jh7QSBTH7GXJXsmk1r71t3gFxg7nGaXdtGkrAcEgeMDu6bZQ+8UcgJPZ4+G0iEDfu+J2IFh5rmsBa9EeHPGrNYWyM6KSvsdMqWAJXIUbjOM14uAdI0jhWEieaSPtAQkbSsqJNLFHrflkrH4nUcE/HQEspWF90w9Gu/q5+2numHo139XP20BmqVhfdMPRrv6uftp7ph6Nd/Vz9tAZqqx6Zf3k4R8yf1ZKmnumHo139XP21XfSrjsDce4XNqKJFHc9r2ilGj0I7MHVgCpCkH4wQRkEEgW9SsKOlCnlbXZHh/ZmH+zYI+QjNPdMPRrv6uftoDNUrC+6YejXf1c/bT3TD0a7+rn7aAzVKwvumHo139XP21yvSmLUokjniDMqBpIGVNTkKoLbhcsQATgZIHMigMzSlKAUpSgFcGua4NAaf9YnlW++lTeuaU6xPKt99Km9c0oC2/wAHWQLb3RYgACIkk4AAa4JJPgKnfSy8jk0CK/jt3VmBw4bJZScMoP8AhVzuPj8Kgv4OQ94uf/w+tcVYo6BcNACi3AABGzsOalT+dzKnBPjhc/BGAIxa2k8KgnjCNGMyOFfU7KXRDpJZiBqAUEDYsRvmsh/bWgiB4jAskYdrmVXUqA/wcA8gJ0KAnHdDj4VdvFuAWdn77HbySF0kTQjkqNCG5LHfOSbZFBzz0jxrC8N4vZyFoYOHydlM9vGzGRgMozFSxXVo7MlcYOR8HYKtAZS01/Dk4rGdLqinUEwYy/bIVLAMSdA3HJP8xqQ9Hbpeyjja6juJdLEurqSwDYyAvgMhc/JnesZwfofYyRQytaiNsiVVErkKT3l/OA5Y7uMDJArIWXQ+zhkSSJGR0GkESv8AB2Gkgtgjur+wUBjeIX8ycSaOAJ2k8FqoZ8lECNfuzFQQXOwAUEfCzkYr23Ml7HpEl5ZoWOF1WrLqPmGbvc/JWOvPLUX6CP8A7X1SHivA7e5AE8YcLyBJxuVbcAjIyi8/NQGLa7uwqub6xCP8FvYzaW5DY+zMHmOXnrptuLzyLqTiFgwxk/2ZthgtuDd5GwJ38xrC9I/YsbG3k4fJNDEXkQiR277rEpIH+YzPk6jurNjVkjp4U9k0tw44fcIBZ8mJAcaVJjXJGJNKR76tsHGDnUBIYOKzugdeIWJQgHPsZhzQyDObvbuAtv4Anwrutrm7kOI76xc4JwtszHAIBOBecgSB+usBZWlnNoiisZERprUv2jMuQiyTL8MMSBpcsuxbWM/8w1LOGdF7S3ftIYtD6SmdbHZipOxYgnurvzwAOW1AV3113t1Hw2SG4MUgm0FHjjaMq0csRKsjSPkFWyGB204xvmpd0Auo4+GQtIyooMuWZgo3nkA3O3Ool+EP+RR/K3rRVm+BQo3BYg8PbjWcJqK7m6ZQcqCQBqyceANASDi/FYWVezvIYtLI75lUakK5AznKg60cHxwByaozbW11tGnGI/eB2Lci/aaMqGLMSxB385wwOSNubccP7OWdOHTo0QQgBD2jGeWRcKhJVtJY5BGFB08lxXj4PHw5ikftbcBWeBEZ9RypSMBpASNPMFl8dOTuNgMqsjSxv/xSNleOW3BVgPfmcxCTKnUDqZdlIAwMEhs1k+ETdi7yT38UsTgdkutVVQzOQc572Qhx81gOVReyntIzMrcNuD20iqVDl1PZEONTPp05eU/CJ1E4JwAB62ueGSraFbGZxOumJsMCFlnzrdtWcMcuWJLAOc/DOQJxY8VgmGYZUfYHusCcHODjmAcGoj0TtXkhv0jfs3a4kCvjOk+fFZbohHZsrSwW7QOwAZXyHwvdXIJIGyYxzGnHgK8nV/8A9Z9JegPPxx50lEZ4kkLF3kII7xjk1dmoHJcKjqPElM8yQfO0fdOjiq61EUzv2pYDs4pVmYLrKgFvfCg2GncYwayXTW1gDRs9obgylImxIy4Ctlc6dtu0c748d6wVrccOUPInDbkYiKnOQxRuzhKYL7ArLkg7YQN4AgD77ObPanjKBTmInuglllOdKnZW3/wnwGSuK9sa3nYyyLxON2KoE1BY40k1qy6wQWXKrgqe8dT7csea8trESzj2BKz26yzI3aOEcphzghjhiZDuR8mcHHZfz2bnDWMui4uXExZnQAxgAynSTtiUjG24YeFAZLo5a3UhimW/9kW2p9jHgsFWSMDO2+sgnb8zbnVW9ZPl6P5x/wDjQ1enDOGQ28SxQrpjXOBknGoljuxJ5k1RfWT5ej+cf/jQ0BeF/wAbtoCFmlVCVZgGOMhSASPPjUNqifDzkwvHxRNBMZZWf/mFZWMmFc5XWilABt3SR418cZ4tbXD6bnh88jJLPEpGQpEcmlXyCvdfY/qbmBk42eCw0yiOwmUxwt2mJW1rHcBoRoBLAs2ZO7jICMRk6QQMrecKuioLcWUKyMyZIQEICA2VYagE0sx5FtXIEAdEUF4+pfbSNo2SWDVrCMsrRvEAAMEntQXHeBwu3nrnik1kjaPYFzKYtKxnU5UZjR1Cd7MenWFGBlSGxjFfFzPYQxY9rpivvT6YyxGoBJgF3HwTdv5gdLjHdAoDN8FuBHMxl4hFKj92KPWo06nOkfC7xwuB8hxXr6WSq1k7KQyt2JBByCDJGQQRsQRUMubux0PEvDrpQ+uNiuc/BKMQSSBsxAPmwRjAxlzxuCewuEhV0EMqJpc5YAyRuMbnSBr0hfzdOOQFATmlKUApVZQ8SiCI9zb3U7ywrMZUlk06nDOUCBgqKO6qgecZ3yT3KyvA8kdvNbultNKHN1JqR4445VwrHEintVGGGDpcMNsECx64NfFtIWRSeZUH9ozX2aA0/wCsTyrffSpvXNKdYnlW++lTeuaUBb/URwXtOHGVJpYZBPKhaPQdS6Y2CssiOpwSxBxkam3wTVk+0Vx6fc/uW/8ATVCPwd/JT/SpfUiq0KAw3tHcen3X7lv/AE1Y7gPEri6t41jfTgETThFzqBIKxqVKF9u8dOldxjOdHvvOkhDskMLSlDpZtQSMMMZXUcsxGd9KkA7Egg46rbpIsYAmgaBAPhqQ8S7+OnDKPEkoFG+TUN31sqnZOoubuyv7k25Xvg7/AGiuPT7r9y3/AKantFcen3P7lv8A01ZhWB3HI1zUw1MCeiKE62nnNxrVhcEp2q6VZAoAjEWjTI406MHWSd967faK49Puf3Lf+mrM0oDD+0dx6fdfuW/9NXg47xS5sradnkMgWGVop2Vcq6oxVZQiqmCwGlgAPzTvgtJiarfifXvwRdSZlmUhgdMGVI5Ee+Fcgj4sUBMPaO49Puv3Lf8Apqe0Vx6fc/uW/wDTVD+D9fnB5iFkMtuSP/cjygOcY1IW/aQB8lWNFKrKGUhlYAqQcgg7ggjYgjxoCr+ufgWjhU8sk0s8i9kiGTQAgaaMtpWKNBk6V3IJwMDAJzK+A9HWW3iMN1PCrxo/ZoImQM6hnK9pC7DUxLYzjJOAKxHXp5FuPnwfzUqYcA/Jbf8AQxeotAeb2juPT7r9y3/pq8HGkntYxMb6ZlWWAMJFgEel5o431FYFIGlm3BGKkc86orO5CqoLMTyAUZJPyAVgJukUkg7loWTII7V1jJ0kMp0YYruAe9ggjkKj17qjbpOrJRz3mUm9j0mG4ue8JZLaL8xVRO0cH86QTRvoz4IACB8Lc6U5HArj0+5/ct/6auyw6QpI4jdHhkbOlXxhsbnS6EqTjfTnVgE4wKytdKdWFWPPBprvWoawYY8CuD/191+5b/01dUXRJI8exp5oO4qtoKPr0Zw79tG+X3OXGCfHOBjPUroYMN7R3Hp91+5b/wBNXPtHcen3P7lv/TVmKx3H+P29lA09y+iJMZOCxyxAAAAJJJNAYjiHFLgy29s0hgmklYM8aqe0RYZpNcXaq4A1IgZSCVzjJDKzZD2juPT7r9y3/pqgl9+EFwcEFY55Sjd09koxnKllLOCDpLeAJzjbNSLox1s8KvnWKKUpMxIWORCjNjzHdSfi1Z+KgMx7RXHp9z+5b/01Vt0s6PQjj3DYpC0onS5MruRrctG6ZygUKQqqBpAxpGMHeriqsemX95OEfMn9WSgJqvArgDHs+62/ywH/AHNtk0HAZ9z7Pucnn3Lf5PRqzNeLinFUgUFgzFm0oijLM2C2BkgDZSSSQAAcmtZSUU5SeEgYWe+mtbmKN55bgTQzlY2WMOXje3ChOzjTAxK5YtsAMnABr3DhN2/ee8ljY7lIki7NfiUyQs5x5yd9zhc4Hl9v5tWs2ecAgETIZQDgkYOFGSq5GvGw54rL8O4tFMG0EhkwHRhpdSRkZB8D4EbHBwTUeheW9d4pTTfgzLi1ueP2juPT7r9y3/pq6z0YLaRNdTyxh1cxsIlRipDrq7KFGI1AHGcHG+RkVnKVKMClKUBgo+BS24JtZn0KSy276DDgnJRW7PtEG5094hdhgqMV4EJ4hLcRtLKkCLEjwAIpOsMZElOkyKSMDuONiCDggn66V9PobOWKBdElxKSAhl0Be7lQxCsVZyQFBG/nqtZ+tjiMlyzJGlsUYKYiqvr05YCSUrqIIDDK6dIOd+da865uXrp86L50NuV4b7k36LV+y18i81UDYchQ1VPD+uiVVSa8twtvJI0ZMeS0RVUfLajhx38d0A908+VWTwrjVvdR9pbyrImSuVPIjmCOYOCDg+cees5/HsJRcXhmpnWJ5VvvpU3rmlOsTyrffSpvXNKyal4/g7+Sn+lS+pFVkcRvFhiklb4MaO5+RFLH/YVW/wCDv5Kf6VL6kVTHpwmbNsjWNcXve3vvvi+977d7lvt59s1rOXLFyfQyll4IRwji18YiVWIQjtF1jU8+tCwlmKfBlDTCTuDBIIPPasPe9MeKriWNY2hzoLCJiuAomEvZ/Ci1RuCVeTkVOFO59EfSaC2EcQiMIR5g0byhDGWbVGGUkKVcSllGoKMYB7tcXco9imO2V5UKyztNnSIpILX2MqsCuNwmkoTqGc/HXl6VhbNudWGc7PfO+vr89CdKKwlB+ZOOrz2esci3aRiMkSW7Rya1KSFjpGw0qvdxkDZuQxgS+viId0Y5YFfdeohFQioroQGKUpWwMJ01lulsLlrQgTrE5QnO2BklcA97TnTtzxWpCcJLKrB1w3idsHODz58q3LvZSsbsOaoxGeWQCRWo9k6kINW2GJU8uQHLwAO+/nNca0nFZRIoQU20zCzWEijLDAyBnl//AHLnWyfUJbuvCFZnZhJNKygk4QKRHpGTyyjNt/iNUo1n2uIwjOWIwiqWZjzwqruT8Qq7epLhNzDZO04ZRLKSiMCMBQFLaTjTqYHw3wD41ilVc90Zr0VT2Z29enkW4+fB/NSphwD8lt/0MXqLUP69PItx8+D+alTDgH5Lb/oYvUWu5GML1jcWEFpuNWp17ufhCMGYr8jdmE/11Fr3jfEootUogEgOFEaPLHKWBPZnLK0JBXHaElTkZxyrJdZcKmRC1u91iFyI0xrjKsrCRSSCC2MZXvdwYGCa8Nxd28yITOgS4deyIf4YXGyZwFcscEb+bGeXneI0qNeulUWcY9Ou3iu9dNNsk6hTTg3nUjzcd4xI/sYrH78uqF2BGS4EkYWYKq6l30kL4HcFdVW90fmuWt4zdIEnxiRQ2oZUkZBAAwQAf11A+BmQ8Qt/enjSFlt1ZjtKkFveFGClQQQZWGRscjHKrNqzsaFGlF9isJkaqmnhilKVPOQqp/whnufYcCowW2ebTNzLE41R8h8EFWJ+PRVsVX3XlcaeFMOQeaFTtk7EuMfHqRaw9jMdWa4S8GdSdwSNwAdzuB8Hnyz+yvI9vJGRnKtsRvv44+Q7VJbcgknUG3wPiwoB3/advPXcOFSStmGKSR00g6I2fAZsYbSCBq3AzzPKoca8s4ZPnbxxlPBtPwy2aOGON3MjJGis7fCcqoUsc+JIz+uq66Zf3k4R8yf1ZKnnRuylhtLeKZtUscMauc5yyqA253O/jUD6Zf3k4R8yf1ZKmleWdUA6Z8ZmF9FFbCNpRGQO0z2ah8vKxCHUWAjhAH/3flqf1U/FbqKC9klaBmPazoLrIVGLgFYnOc7MnYjUNI7NcHvVX8R5XR5JddPPrj4O1GKc9TjinHeI6lij0LLKFGgKfeiQ+lknIKyhjEToMeoAnOACR5ejnHeNXE0ciwxa7d/fo+9C/ZuBkYfJZTgkeZlIwdINOG9IIJjHJk9tCutItetneJXJUsAWZgJCNOkNzOGGMSzq4D6rgvGYiwjfs2YMUMz3E7JkAbB5Hx8RFQLLh9vSnHEMTX/fr/TrVWmY7E3pSlX5EFKUoCk+u+xmS6jn7MmKZEgUqwA7TMhy+fzsEYO3LntWIvuhnFLmcSdisRYRLKxmVlWRWxI4Aclk052+F3iuDzq5+nDkcPutK6mMLqo8NTjQpJOwAZgSx2ABO2Kqew6UPZwTXN1bv7I7V4o1KGDtO1YXEmVIO6yFssMjcDzmuNWUsxw9s49cfaT9CVTfNDD2X2mnp5d2nuRXiNvMLeSKdQJLO6KkA5VhKFPLx+ADzz3/AAq2+pUn2HONJwLqQh8fDysefl0407eYfHUdTg1nxNHaC3kS5u+zZnKa1tmWTBctnTGxVWfSCDIAv+IZszor0WgsLcQw6j+c7MxLO+lVLnJOMhRsNhiswblq+9/OH/OX6mak0oSi920/ZNfOfg1X6xPKt99Km9c0p1ieVb76VN65pXUiF4/g7+Sn+lS+pFUt6exwm0btpXjG4XQAzuzI6BVVticMxG4AxqJAU1Evwd/JT/SpfUir762pZo3WVgewjgcofDtMszg/GVVMf68eNcLiXLTbxnw8yTa0lWqxhJ4XV+WpBzxdrqRPZnZwQxBIe1jDYBicsw1h1aJW2Qk6lGhsEEg1MuqvowJEW5keOZQZEGWeXVo0IHxKSEJ7MyAgZxNjYc4MbUrbx2wPfkQBufIaTMc+fvH9bCp11RXqRXFzZgndFnQEYGNRQ6T4gAxr/pqrsVTUuWKxvhLOPP1LS/sexp88fDPm+noWlSlKuyiFKUoARVPdYfQzglssjRytBcGNnSCP3wMd9OY9LMik7ZBCjfHKrhqgOn9yr8QkbPeOtD58xSyxBf3I0OB4MCee/GvLlg5YyTbCj29xGlnGevoyR9RMVoyzOSrXauQGOzdmVTdF5Aa9QJG+wyeQq3KoLoDwpLjiMaOSuiKaVGHwldNCoy52LKXLAHbbcGrv4TeNIhEgAljbRIBy1AA5H+VlZWA8AwB3zWLefPTTwbcRt1b3EqaecY+VnxId16eRbj58H81KmHAPyW3/AEMXqLUP69PItx8+D+alTDgP5Lb/AKGL1FruQCD9aF8lvIk6SariILIImGYgqCZNTsMMm00uMZLMF2wpIri5vSVmmlk9j3JYyCFWeITB5C+Ncb4kcKRH8EEacnPwqy3TSKY3bRzZDy3ZY58Y4yzx4/y6I41/b45rHXtr7Ik05wsOd/ESkIyMARg6VOf9WKoK0odu5uOHs31wvy/o9JQ4bGdFSTzJ493rj0X2XJ0L6Ki0jJcxySvg9oMucaEBAkcl2UsrPjOBrwOVSWop1Y8XW44dFg7wl4CCMFeyYqoI8Do0VK6vIJKKS2POzTUmmKUpW5qK8XGODwXULQ3CB43xkEkcjkEEEEEEcxXtrH9Iblo7S4dSQyQyspHMFUYjH66AoXrB4Jwu1wLG6dn7Qq6YEkcYAfOJAgGoOFGkknc5q4+rmG0HD4DaqAHRWk3y3aaR2gcnfUGyMHGNsADAqjJ1jEsqxkaBLLpx/gLsYz58FCpHnBBqf9VViwhubqIZmjuNDKOckSRRMY8ctWXLKfOAM4JqFRq5qyjjH+l5eWKpWlOvzt5xp5rPwW3VY9Mv7ycI+ZP6slWVBOrqroQVYBlI5EEZBHyiq16Zf3k4R8yf1ZKmlGWdVI9MOKtDPcRWbC49lK0TtIAMMrTSNoI7rqDLJq1ADJUAnwtzpKJzaXAt89sYn0Y+FnScaf8AN5vjxVFRBTcueSQQqgHIAuSzfJhUSqziPK4KMo5W+vhjHyW3DbSNxJ8z7l75z7Je56ODcMjuLu3jinBM5kaWJpJojEVLuV0LIdI0nSO9voyCQSavDgvCkt4UjUJlVUOyoEDsFAZyB4kjNa/pL2TC/wAnKOkqgDOUHZlFYHBAygY+bU3x1sZDKrKGUgqwBBHIg7g/srpZcri2t9mcb+3dCaXR6ryPulKVPK8UpSgPl0DAhgCCCCCMgg8wR41V3TyOC1mjSLt+yjiaaeJL2WM6GYQxhBrxjUX7uVGE2xjBtOqR6e8TaWbiLqV0q9taLnxEIaWXHxiSXH6hUS8qdnTyt8pL1a+jvbx56kY97Mv1YdPIVkNo0Yhjklka3y2dPaMW7J2PNixJU/Hp3OC1rGtTIW0uy+fvr8WTht/Dvb/r+KtierjpO17ZAyHM0J7KQ/4ioBV/lZSpPx6q2oVeb9L3LTinD426VSn+3OGu5r87mtPWJ5VvvpU3rmlOsTyrffSpvXNKklIXj+Dv5Kf6VL6kVSrrHK+106sAQ/Zx4Iz/AMyVEz8ozkfIKiv4O/kp/pUvqRVnetRiLSNt+zSdGkOMhV0SBSfMO0Me9c6rahJruO9vFSqxT2yv5KvY5u1+KB8f6pEz6orN9E+KLFxa1G3vqTRsfMH0FM/LKigfLUehvI5LpTG6uOwfJVgcd+PGccvH/eueNAxlLlAS8DIxA8VV1fGARuGVW/UR4156hLkrQye0vIdrbVVHXX+MGxFK4RsgHz1zXpTwgpSlAKqjikFtBfSLNJA0V1fYeOdVMRRIRLIwLkhXV5wo07sdIIwCatc1rvxniEyX93LDNLG5uZu/HIVyEkZFBHwWACgd4HlXGtVVJZkTbKyndzcKeMpZ181+SQ+zY0nu3sre1gewWaeKeC3PZyRhTGI5eQcOWbdWwGgbbABMt6peNSXVvPJcNquRPpkOwyuhGiwq4VQEbGw5g86q0dJ7tIpo17DTcArJi1SN21ZG7RBd+8d8Hmdqn/Uinvd6w+D7IRAfjjhRWH6jWadWNRZiYu7OrayUaq1fqe7r08i3Hz4P5qVMOAfktv8AoYvUWof16eRbj58H81KmHAPyW3/QxeotdSGQfrSKm4tRgakjnbONwGMSgZxyPe/ZUD4RylPnnl/2Okf7KKlfWZciK+DTEIjwRrGzbK2hpC+G5ZBkXI57jziolwSQMspUgqZ5CCDkEEg5B8edefvsupJ+R7PhPKqNNJ6/qb/vkT7qg4orG9hAwFnEi/HqRY5MfJJEc/O+OrHqlur5jb8XRQCUuo5/OdL9yR877A9kuPjLeerpq4tZc1KLR5riFN07maffn31FKUqQQRXi41Cr28yudKtE4YnkBpOTuR4fHXtrB9OJ9HDrxs6T7GmAPxsjKv8AuRQyll4K34WLNY5Ibn2FNJa2Vv2YuY1LrM0ep487yvHlohnwLBVzjFY266SXdvZi44eiWnsqRo2iWAKmuAYaWMP8AnOhlKnvRHBPM4C24hPEhjilcRHYxNiWAjw96lDIMYHIDkK7OJ9Ip5YkimMIhgV2QRwiLTui8l231+AFRad1TqPC3Le64RcW8XOWHFdU/ov7ozNE9nbtCMRtDEyAnJAKggEknJGagnTL+8nCPmT+rJUv6AxleGWIYYItYM/w1qIdMv7ycI+ZP6slSinLOqjOnUimXiToAMmQbDGTHCsRPLnqRqvOteekV6irdxzOqTn2QXRiFbVIXfGPHOrbGxyMbYqBfZ5IpLqi44TyqpOUnj9Lx5npuTGkDaxmNYzqH+ULuP2Vb3QLiBm4das2dYiVHycnXF70+f8AUhqpDCskWlxlXTDD4mGCP96mvUvOwguYHyTBcDDHkytGmk585C5IHi3x1E4ZL9Uollx6nmEJ9Fp7/wCaepYtKUq6PKilKUB4uM8Q7CB5OZUd0f4mYhUX9blR+utfuMHFpCAxJmklmY/4hIx0E58SiI1Wp1s+yvY8IgJUGYZcLq0EgqjPkFVjGpmLE5BVMbnIqPpjNGHCw4KRII0YEMMKFiXcHGO5k+FU985Sr04dN/Xb709Sz4ZFOum9lq/TUwVvuzt4bKPkXOT+8T+yro6keHutvcTHIWWQKo8D2S4LD/U5X/RVV8M6M3TwF4jauIgNSpdB3A8NlBBZt8AHJO3Oti+jXDI7ezgijYMqRKNY5OSMs/8AqJLfrqXb02ptss+K39KrbxpU3lt5e/34v4NUusTyrffSpvXNKdYnlW++lTeuaVNPMl4/g7+Sn+lS+pFU96RcLa4gKKQGDxyLnOMxOsgBI3AJXGRyznBxioD+Dwf+FP8ASpfUiq0Caw0msMynjUozhXR3iBEhjtZXjeaUoTcRtkayDl5HV2y4Y5Kg7+POstY9CruR4RchIoJXKMI5dcxBjkbZguhN0AyCTvtjnU76KNqsrUk51QxEnxJZQWJ+Mkk/rrCdGgRwzhmk4w1ry22J0n9oY/tqvjbUufmx1LJ8SuOy7JSwsY0J6BXNcZpmrErDmlcZpmgOa1r6x4pbHiU8eA8chM6b4bE7M5BO42fWOXICtk81rZ153vacVmH/ANKGGPl/kMvn3/5tbRowrPlmsokW9zVt5c9J4ZGrvjwaMhVdWON9iBuN9jn/AGq/epnhEsHDz2qOjSzPJ3wQzDTGgYhtxnQTvz5+Na2E7fqrcThd4JYIpB/7kaPvse+obceHOk7SFvjk2Z1ur2rdNOruiF9enkW4+fB/NSphwD8lt/0MXqLUP69D/wAFuPnwfzUqX8AP9lt/0MXqLWpCIp1qcDeS3eVMseyMBQSmJm7WRBGVYAj4ZwVbYhuYxvEYujfFNIBtGzgAl54lXOwztIxGT8VWj0pb3lN+dzZj9tzCMViumSg28efC8sD/APtwD/sTUK4t4VJLmROtb2tbJ9m9zFdCOik0V2z3TLrijRo1iYlB23bRsHYqDIcRjwCjPIkAiwqwlmT7NffY20W2dsiWbf5d6zWakUoRhBKKI9atOtNzm8s5pXGaZrqcTmsd0i4QLq1mgLae1jZQ3mJGxx44ONqyGa+ZJAAT5hn9lAng1M9vJEZlljGpWKtpOMFSQRvkHcHxrhrmS6kSOBJCxDdwLqZzsQoCZJ3AO+21Ym8uTJIZDzkdnOOXfy3/AJqXdUd12fGLU+DGRDtn4cUgHyd7Tv8AFXR8OoxTnFYa/BaT4rc1Kbpzllf3qbJ8Hs+xt4YsY7OKNMZzjQoXGfHlzqvemX95OEfMn9WSrNzVZdMT/wCpOEfMn9WSuZVlnVUnTnovci8h7CNpi8lxOAswUqp0iUNHIVQntJ1w4bONsbVbWawd4/8Ab0GeVrIQPllhz/2H7K5VoKccM60qkqU1KO6K4i6K8TdtItljz+dLcIBtjfERdjzHhU86v+C9hbsWYtJJI/aeCZjZohoX80YQc8nlk7DHTMo9tYz4+wJxn5Li3P8A5NZjo1nsWyf+ou/2eyZsD5MYrhb0KdN5iiVdX1e4WKktO4y1K4zTNTCAc0rjNM0ANUhwnoaby9xfQ6EulkuY5ECK576SadYUMdp8H48earn4ldCOGR+eiN2xnGdKk8/DlVP33A+J3B4bD2YWa0t114YDsw8uiNzv/htsnH/nFcquxPsf3NZSzpl9OuV7Y9Tw2HQud7lY4IhHGLudJC0jq0gjdZEIOMiONFjKqSTq1HOcE3ja2iRRrHGNKRqqKM5wFAUDJ32AFV3wjrCe84jHAYCixzSYIY6gBFMmJAdtyV2HIgc+dWSTWabTWUcrujOjU5ZrHXfO/iaf9YnlW++lTeuaU6xPKt99Km9c0roRTx8L6W8Qtk7O3upokJLaUkKrk4BOAeew/ZXs/GLxj0+6/jt9tKUB12/TzisaqiXtyqKAFUTMAANgAM7CviHprxNEWNby4VE06VEzBV07rgZ2xSlYwDv/ABi8Y9Puv47fbT8YvGPT7r+O320pWQPxi8Y9Puv47fbT8YvGPT7r+O320pQD8YvGPT7r+O321h77ic8ztJNI8jv8JmYsx2A3J57AD9VKVlPGwOjt285/bWbtunnFY0VI725VEUKqiZgqhRgADOwAGKUo23uDq4j0y4jcRmOe7nljbGUeUspwcjIJxsQDXfH1gcXUBVvrkBQAAJmwANgBvSlYB8z9PeKuMPe3LAMrYMzEZRg6nnzDKCPkFcT9O+KuAHvblgGVgDMxGUYOp58wygg+cCuaUB9DrA4tq1ezrnVjGe3bOOeOdfX4xeMen3X8dvtpSgH4xeMen3X8dvtp+MXjHp91/Hb7aUoB+MXjHp91/Hb7a+ZOsHi7Aq19ckEEEdu2CDsRzpSgMF2rec7fHXbbX8sbq8bsroQysGwQQcgg+BBrilbcz7wZv8YvGPT7r+O3215J+l3EHlSZ7qdpogRHIZSXTVkHS2cjOTXFK1B7Pxi8Y9Puv47fbXWennFdYf2bc6wpUN2zZwSCRnPIkD9lKUBwenXFNYk9m3GsKUDds2oKxDFc55EqDj4hX3H1gcWUYW+uQMk7TNzYliefiST+ulKA+vxi8Y9Puv47fbT8YvGPT7r+O320pQD8YvGPT7r+O320/GLxj0+6/jt9tKUB8T9PuLOrK99csrAqymZiCCMEEZ3BFcL094qHLi9udbKqlu2bJCFioJzyBdsfOPnpSgPhum/EySfZc+SysT2pySm6knO5HgTXf+MXjHp91/Hb7aUoZbyYK6upJXaSRi7uSzMxyzE7kknma5pShg//2Q=="/>
          <p:cNvSpPr>
            <a:spLocks noChangeAspect="1" noChangeArrowheads="1"/>
          </p:cNvSpPr>
          <p:nvPr/>
        </p:nvSpPr>
        <p:spPr bwMode="auto">
          <a:xfrm>
            <a:off x="63500" y="-757238"/>
            <a:ext cx="2933700" cy="1562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descr="http://t1.gstatic.com/images?q=tbn:ANd9GcQN9w7ZN9z17b7oOQRAD8JOeTv944cRPgB3N6KMlyry3XvVz5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544" y="404664"/>
            <a:ext cx="4104456" cy="61566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196752"/>
            <a:ext cx="4870244" cy="5909310"/>
          </a:xfrm>
          <a:prstGeom prst="rect">
            <a:avLst/>
          </a:prstGeom>
          <a:noFill/>
        </p:spPr>
        <p:txBody>
          <a:bodyPr wrap="none" lIns="91440" tIns="45720" rIns="91440" bIns="45720">
            <a:spAutoFit/>
          </a:bodyPr>
          <a:lstStyle/>
          <a:p>
            <a:pPr algn="ctr"/>
            <a:r>
              <a:rPr lang="en-US" sz="5400" b="1" cap="none" spc="0" dirty="0" smtClean="0">
                <a:ln w="1905"/>
                <a:solidFill>
                  <a:sysClr val="windowText" lastClr="000000"/>
                </a:solidFill>
                <a:effectLst>
                  <a:innerShdw blurRad="69850" dist="43180" dir="5400000">
                    <a:srgbClr val="000000">
                      <a:alpha val="65000"/>
                    </a:srgbClr>
                  </a:innerShdw>
                </a:effectLst>
              </a:rPr>
              <a:t>Check this book </a:t>
            </a:r>
          </a:p>
          <a:p>
            <a:pPr algn="ctr"/>
            <a:r>
              <a:rPr lang="en-US" sz="5400" b="1" cap="none" spc="0" dirty="0" smtClean="0">
                <a:ln w="1905"/>
                <a:solidFill>
                  <a:sysClr val="windowText" lastClr="000000"/>
                </a:solidFill>
                <a:effectLst>
                  <a:innerShdw blurRad="69850" dist="43180" dir="5400000">
                    <a:srgbClr val="000000">
                      <a:alpha val="65000"/>
                    </a:srgbClr>
                  </a:innerShdw>
                </a:effectLst>
              </a:rPr>
              <a:t>out online and</a:t>
            </a:r>
          </a:p>
          <a:p>
            <a:pPr algn="ctr"/>
            <a:r>
              <a:rPr lang="en-US" sz="5400" b="1" dirty="0" smtClean="0">
                <a:ln w="1905"/>
                <a:solidFill>
                  <a:sysClr val="windowText" lastClr="000000"/>
                </a:solidFill>
                <a:effectLst>
                  <a:innerShdw blurRad="69850" dist="43180" dir="5400000">
                    <a:srgbClr val="000000">
                      <a:alpha val="65000"/>
                    </a:srgbClr>
                  </a:innerShdw>
                </a:effectLst>
              </a:rPr>
              <a:t>write a review</a:t>
            </a:r>
          </a:p>
          <a:p>
            <a:pPr algn="ctr"/>
            <a:r>
              <a:rPr lang="en-US" sz="5400" b="1" dirty="0" smtClean="0">
                <a:ln w="1905"/>
                <a:solidFill>
                  <a:sysClr val="windowText" lastClr="000000"/>
                </a:solidFill>
                <a:effectLst>
                  <a:innerShdw blurRad="69850" dist="43180" dir="5400000">
                    <a:srgbClr val="000000">
                      <a:alpha val="65000"/>
                    </a:srgbClr>
                  </a:innerShdw>
                </a:effectLst>
              </a:rPr>
              <a:t>on our website</a:t>
            </a:r>
          </a:p>
          <a:p>
            <a:pPr algn="ctr"/>
            <a:r>
              <a:rPr lang="en-US" sz="5400" b="1" dirty="0" smtClean="0">
                <a:ln w="1905"/>
                <a:solidFill>
                  <a:sysClr val="windowText" lastClr="000000"/>
                </a:solidFill>
                <a:effectLst>
                  <a:innerShdw blurRad="69850" dist="43180" dir="5400000">
                    <a:srgbClr val="000000">
                      <a:alpha val="65000"/>
                    </a:srgbClr>
                  </a:innerShdw>
                </a:effectLst>
              </a:rPr>
              <a:t>under the blog</a:t>
            </a:r>
          </a:p>
          <a:p>
            <a:pPr algn="ctr"/>
            <a:r>
              <a:rPr lang="en-US" sz="5400" b="1" cap="none" spc="0" dirty="0" smtClean="0">
                <a:ln w="1905"/>
                <a:solidFill>
                  <a:sysClr val="windowText" lastClr="000000"/>
                </a:solidFill>
                <a:effectLst>
                  <a:innerShdw blurRad="69850" dist="43180" dir="5400000">
                    <a:srgbClr val="000000">
                      <a:alpha val="65000"/>
                    </a:srgbClr>
                  </a:innerShdw>
                </a:effectLst>
              </a:rPr>
              <a:t>section</a:t>
            </a:r>
          </a:p>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1730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743" y="3262072"/>
            <a:ext cx="18288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7489"/>
            <a:ext cx="2903435" cy="290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9793" y="1124744"/>
            <a:ext cx="9014391" cy="224676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Using these pictures  below and the knowledge gained from</a:t>
            </a:r>
          </a:p>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Reading the above book…</a:t>
            </a:r>
          </a:p>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Define identity politics</a:t>
            </a:r>
          </a:p>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Explain how identity politics has </a:t>
            </a:r>
          </a:p>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changed over the last 10 years.</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435" y="5303887"/>
            <a:ext cx="28860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435" y="357000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7209" y="5000625"/>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8990" y="-22279"/>
            <a:ext cx="2435010" cy="128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636912"/>
            <a:ext cx="2051495" cy="136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0023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9860</TotalTime>
  <Words>487</Words>
  <Application>Microsoft Office PowerPoint</Application>
  <PresentationFormat>On-screen Show (4:3)</PresentationFormat>
  <Paragraphs>67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Lesson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Overview</dc:title>
  <dc:creator>Casey, Donna</dc:creator>
  <cp:lastModifiedBy>Casey, Donna</cp:lastModifiedBy>
  <cp:revision>47</cp:revision>
  <dcterms:created xsi:type="dcterms:W3CDTF">2012-11-12T12:53:43Z</dcterms:created>
  <dcterms:modified xsi:type="dcterms:W3CDTF">2012-12-03T17:20:22Z</dcterms:modified>
</cp:coreProperties>
</file>