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78" r:id="rId3"/>
    <p:sldId id="260" r:id="rId4"/>
    <p:sldId id="261" r:id="rId5"/>
    <p:sldId id="262" r:id="rId6"/>
    <p:sldId id="263" r:id="rId7"/>
    <p:sldId id="264" r:id="rId8"/>
    <p:sldId id="268" r:id="rId9"/>
    <p:sldId id="266" r:id="rId10"/>
    <p:sldId id="267" r:id="rId11"/>
    <p:sldId id="265" r:id="rId12"/>
    <p:sldId id="269" r:id="rId13"/>
    <p:sldId id="271" r:id="rId14"/>
    <p:sldId id="272" r:id="rId15"/>
    <p:sldId id="270" r:id="rId16"/>
    <p:sldId id="277" r:id="rId17"/>
    <p:sldId id="273" r:id="rId18"/>
    <p:sldId id="274"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DD1BF-F2A9-4257-B6AB-6D953F0F7522}"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A7927898-E8CF-428F-A1D6-B4C6B905BCC6}">
      <dgm:prSet phldrT="[Text]"/>
      <dgm:spPr/>
      <dgm:t>
        <a:bodyPr/>
        <a:lstStyle/>
        <a:p>
          <a:r>
            <a:rPr lang="en-GB" dirty="0" smtClean="0"/>
            <a:t>OSM</a:t>
          </a:r>
          <a:endParaRPr lang="en-GB" dirty="0"/>
        </a:p>
      </dgm:t>
    </dgm:pt>
    <dgm:pt modelId="{C48AC78B-39F0-4189-9432-43CCBA757405}" type="parTrans" cxnId="{DFEC368C-B7E8-42D0-8820-C6FC84CC422B}">
      <dgm:prSet/>
      <dgm:spPr/>
      <dgm:t>
        <a:bodyPr/>
        <a:lstStyle/>
        <a:p>
          <a:endParaRPr lang="en-GB"/>
        </a:p>
      </dgm:t>
    </dgm:pt>
    <dgm:pt modelId="{BCD06A06-B3E5-406D-806E-15F060579835}" type="sibTrans" cxnId="{DFEC368C-B7E8-42D0-8820-C6FC84CC422B}">
      <dgm:prSet/>
      <dgm:spPr/>
      <dgm:t>
        <a:bodyPr/>
        <a:lstStyle/>
        <a:p>
          <a:r>
            <a:rPr lang="en-GB" dirty="0" smtClean="0"/>
            <a:t>NSM</a:t>
          </a:r>
          <a:endParaRPr lang="en-GB" dirty="0"/>
        </a:p>
      </dgm:t>
    </dgm:pt>
    <dgm:pt modelId="{BE40456C-8C06-4978-9491-788F61BB8EA5}">
      <dgm:prSet phldrT="[Text]" phldr="1"/>
      <dgm:spPr/>
      <dgm:t>
        <a:bodyPr/>
        <a:lstStyle/>
        <a:p>
          <a:endParaRPr lang="en-GB"/>
        </a:p>
      </dgm:t>
    </dgm:pt>
    <dgm:pt modelId="{FB9612A6-3502-4C3A-9508-69EB3A20744F}" type="parTrans" cxnId="{ACDB85F5-BAE4-4EA7-8FC3-5C0EF1851A64}">
      <dgm:prSet/>
      <dgm:spPr/>
      <dgm:t>
        <a:bodyPr/>
        <a:lstStyle/>
        <a:p>
          <a:endParaRPr lang="en-GB"/>
        </a:p>
      </dgm:t>
    </dgm:pt>
    <dgm:pt modelId="{7A6537EF-B69A-4869-96A8-90F95921FD08}" type="sibTrans" cxnId="{ACDB85F5-BAE4-4EA7-8FC3-5C0EF1851A64}">
      <dgm:prSet/>
      <dgm:spPr/>
      <dgm:t>
        <a:bodyPr/>
        <a:lstStyle/>
        <a:p>
          <a:endParaRPr lang="en-GB"/>
        </a:p>
      </dgm:t>
    </dgm:pt>
    <dgm:pt modelId="{FA13A751-ADD4-46BA-8863-77EB522EC1CD}">
      <dgm:prSet phldrT="[Text]"/>
      <dgm:spPr/>
      <dgm:t>
        <a:bodyPr/>
        <a:lstStyle/>
        <a:p>
          <a:r>
            <a:rPr lang="en-GB" dirty="0" smtClean="0"/>
            <a:t>Pressure Group</a:t>
          </a:r>
          <a:endParaRPr lang="en-GB" dirty="0"/>
        </a:p>
      </dgm:t>
    </dgm:pt>
    <dgm:pt modelId="{7CDD6D2E-E286-40B6-8CC7-92C2D1D6AAA3}" type="parTrans" cxnId="{1BE18D38-E9DD-425C-BA18-B0A08ED7F973}">
      <dgm:prSet/>
      <dgm:spPr/>
      <dgm:t>
        <a:bodyPr/>
        <a:lstStyle/>
        <a:p>
          <a:endParaRPr lang="en-GB"/>
        </a:p>
      </dgm:t>
    </dgm:pt>
    <dgm:pt modelId="{C2183323-E051-4F42-A740-13FF914688CD}" type="sibTrans" cxnId="{1BE18D38-E9DD-425C-BA18-B0A08ED7F973}">
      <dgm:prSet/>
      <dgm:spPr/>
      <dgm:t>
        <a:bodyPr/>
        <a:lstStyle/>
        <a:p>
          <a:r>
            <a:rPr lang="en-GB" dirty="0" smtClean="0"/>
            <a:t>Outsider</a:t>
          </a:r>
          <a:endParaRPr lang="en-GB" dirty="0"/>
        </a:p>
      </dgm:t>
    </dgm:pt>
    <dgm:pt modelId="{18A19838-6D22-407B-998F-39DF6BF62F08}">
      <dgm:prSet phldrT="[Text]" phldr="1"/>
      <dgm:spPr/>
      <dgm:t>
        <a:bodyPr/>
        <a:lstStyle/>
        <a:p>
          <a:endParaRPr lang="en-GB"/>
        </a:p>
      </dgm:t>
    </dgm:pt>
    <dgm:pt modelId="{D869EF5B-F919-40AF-97E5-6FB8505D2DFA}" type="parTrans" cxnId="{6CA32503-A1D4-4070-8DAD-CE594CF7173F}">
      <dgm:prSet/>
      <dgm:spPr/>
      <dgm:t>
        <a:bodyPr/>
        <a:lstStyle/>
        <a:p>
          <a:endParaRPr lang="en-GB"/>
        </a:p>
      </dgm:t>
    </dgm:pt>
    <dgm:pt modelId="{E8726B31-11E3-4541-BCBE-880A041178A7}" type="sibTrans" cxnId="{6CA32503-A1D4-4070-8DAD-CE594CF7173F}">
      <dgm:prSet/>
      <dgm:spPr/>
      <dgm:t>
        <a:bodyPr/>
        <a:lstStyle/>
        <a:p>
          <a:endParaRPr lang="en-GB"/>
        </a:p>
      </dgm:t>
    </dgm:pt>
    <dgm:pt modelId="{064087B4-3405-4B7D-941D-099180CB6AD1}">
      <dgm:prSet phldrT="[Text]"/>
      <dgm:spPr/>
      <dgm:t>
        <a:bodyPr/>
        <a:lstStyle/>
        <a:p>
          <a:r>
            <a:rPr lang="en-GB" dirty="0" smtClean="0"/>
            <a:t>Defensive</a:t>
          </a:r>
          <a:endParaRPr lang="en-GB" dirty="0"/>
        </a:p>
      </dgm:t>
    </dgm:pt>
    <dgm:pt modelId="{D5ADDF09-D032-4D2F-97E4-30DB586A1A71}" type="parTrans" cxnId="{AC0E914F-CFE3-4B0C-B097-398071F1C3F3}">
      <dgm:prSet/>
      <dgm:spPr/>
      <dgm:t>
        <a:bodyPr/>
        <a:lstStyle/>
        <a:p>
          <a:endParaRPr lang="en-GB"/>
        </a:p>
      </dgm:t>
    </dgm:pt>
    <dgm:pt modelId="{99511A91-C2A0-4854-857E-799D6DB5A628}" type="sibTrans" cxnId="{AC0E914F-CFE3-4B0C-B097-398071F1C3F3}">
      <dgm:prSet/>
      <dgm:spPr/>
      <dgm:t>
        <a:bodyPr/>
        <a:lstStyle/>
        <a:p>
          <a:r>
            <a:rPr lang="en-GB" dirty="0" smtClean="0"/>
            <a:t>Insider </a:t>
          </a:r>
          <a:endParaRPr lang="en-GB" dirty="0"/>
        </a:p>
      </dgm:t>
    </dgm:pt>
    <dgm:pt modelId="{B35CE579-BA52-4695-8610-658040DCA415}">
      <dgm:prSet phldrT="[Text]" phldr="1"/>
      <dgm:spPr/>
      <dgm:t>
        <a:bodyPr/>
        <a:lstStyle/>
        <a:p>
          <a:endParaRPr lang="en-GB"/>
        </a:p>
      </dgm:t>
    </dgm:pt>
    <dgm:pt modelId="{0F15F1F3-DB2A-497D-AD35-2774A174D38B}" type="parTrans" cxnId="{B199870C-3B41-4EBF-A65F-CD994C65AB13}">
      <dgm:prSet/>
      <dgm:spPr/>
      <dgm:t>
        <a:bodyPr/>
        <a:lstStyle/>
        <a:p>
          <a:endParaRPr lang="en-GB"/>
        </a:p>
      </dgm:t>
    </dgm:pt>
    <dgm:pt modelId="{2773D4C8-1440-403C-BE44-2446F736350A}" type="sibTrans" cxnId="{B199870C-3B41-4EBF-A65F-CD994C65AB13}">
      <dgm:prSet/>
      <dgm:spPr/>
      <dgm:t>
        <a:bodyPr/>
        <a:lstStyle/>
        <a:p>
          <a:endParaRPr lang="en-GB"/>
        </a:p>
      </dgm:t>
    </dgm:pt>
    <dgm:pt modelId="{1A0493E7-03D4-4239-8249-41545BDF3A0D}">
      <dgm:prSet/>
      <dgm:spPr/>
      <dgm:t>
        <a:bodyPr/>
        <a:lstStyle/>
        <a:p>
          <a:r>
            <a:rPr lang="en-GB" dirty="0" smtClean="0"/>
            <a:t>Offensive</a:t>
          </a:r>
          <a:endParaRPr lang="en-GB" dirty="0"/>
        </a:p>
      </dgm:t>
    </dgm:pt>
    <dgm:pt modelId="{D1283B92-0E20-4658-839A-C8C624225F8A}" type="parTrans" cxnId="{7456F511-E9FC-4799-A5BD-E8E7D90C195F}">
      <dgm:prSet/>
      <dgm:spPr/>
      <dgm:t>
        <a:bodyPr/>
        <a:lstStyle/>
        <a:p>
          <a:endParaRPr lang="en-GB"/>
        </a:p>
      </dgm:t>
    </dgm:pt>
    <dgm:pt modelId="{65EB8801-5011-4453-9AEE-037A80C8074A}" type="sibTrans" cxnId="{7456F511-E9FC-4799-A5BD-E8E7D90C195F}">
      <dgm:prSet/>
      <dgm:spPr/>
      <dgm:t>
        <a:bodyPr/>
        <a:lstStyle/>
        <a:p>
          <a:r>
            <a:rPr lang="en-GB" dirty="0" smtClean="0"/>
            <a:t>Global social movements</a:t>
          </a:r>
          <a:endParaRPr lang="en-GB" dirty="0"/>
        </a:p>
      </dgm:t>
    </dgm:pt>
    <dgm:pt modelId="{F4E0A4F4-1992-4C13-BF37-4706E18F172F}" type="pres">
      <dgm:prSet presAssocID="{595DD1BF-F2A9-4257-B6AB-6D953F0F7522}" presName="Name0" presStyleCnt="0">
        <dgm:presLayoutVars>
          <dgm:chMax/>
          <dgm:chPref/>
          <dgm:dir/>
          <dgm:animLvl val="lvl"/>
        </dgm:presLayoutVars>
      </dgm:prSet>
      <dgm:spPr/>
    </dgm:pt>
    <dgm:pt modelId="{1B85A9CA-5173-4B77-B3D6-F470D3304B14}" type="pres">
      <dgm:prSet presAssocID="{A7927898-E8CF-428F-A1D6-B4C6B905BCC6}" presName="composite" presStyleCnt="0"/>
      <dgm:spPr/>
    </dgm:pt>
    <dgm:pt modelId="{ABEDA90B-B352-4328-9EE1-A5CB95C46D93}" type="pres">
      <dgm:prSet presAssocID="{A7927898-E8CF-428F-A1D6-B4C6B905BCC6}" presName="Parent1" presStyleLbl="node1" presStyleIdx="0" presStyleCnt="8">
        <dgm:presLayoutVars>
          <dgm:chMax val="1"/>
          <dgm:chPref val="1"/>
          <dgm:bulletEnabled val="1"/>
        </dgm:presLayoutVars>
      </dgm:prSet>
      <dgm:spPr/>
    </dgm:pt>
    <dgm:pt modelId="{9D92C68C-2F00-4B00-96F3-6E9059528568}" type="pres">
      <dgm:prSet presAssocID="{A7927898-E8CF-428F-A1D6-B4C6B905BCC6}" presName="Childtext1" presStyleLbl="revTx" presStyleIdx="0" presStyleCnt="4">
        <dgm:presLayoutVars>
          <dgm:chMax val="0"/>
          <dgm:chPref val="0"/>
          <dgm:bulletEnabled val="1"/>
        </dgm:presLayoutVars>
      </dgm:prSet>
      <dgm:spPr/>
    </dgm:pt>
    <dgm:pt modelId="{A58128F3-22F9-4DE1-A174-F17752BB4E5F}" type="pres">
      <dgm:prSet presAssocID="{A7927898-E8CF-428F-A1D6-B4C6B905BCC6}" presName="BalanceSpacing" presStyleCnt="0"/>
      <dgm:spPr/>
    </dgm:pt>
    <dgm:pt modelId="{1AC8F3B1-B24C-4BA5-A45D-FC298CA0AADC}" type="pres">
      <dgm:prSet presAssocID="{A7927898-E8CF-428F-A1D6-B4C6B905BCC6}" presName="BalanceSpacing1" presStyleCnt="0"/>
      <dgm:spPr/>
    </dgm:pt>
    <dgm:pt modelId="{924F5BD5-D5E3-4202-B7FD-7DE507D931BD}" type="pres">
      <dgm:prSet presAssocID="{BCD06A06-B3E5-406D-806E-15F060579835}" presName="Accent1Text" presStyleLbl="node1" presStyleIdx="1" presStyleCnt="8"/>
      <dgm:spPr/>
    </dgm:pt>
    <dgm:pt modelId="{219AB022-8DBB-4AB6-ADBE-A383D32C1BA4}" type="pres">
      <dgm:prSet presAssocID="{BCD06A06-B3E5-406D-806E-15F060579835}" presName="spaceBetweenRectangles" presStyleCnt="0"/>
      <dgm:spPr/>
    </dgm:pt>
    <dgm:pt modelId="{53A08F03-5E00-4EB1-A54F-66E1281E20C7}" type="pres">
      <dgm:prSet presAssocID="{1A0493E7-03D4-4239-8249-41545BDF3A0D}" presName="composite" presStyleCnt="0"/>
      <dgm:spPr/>
    </dgm:pt>
    <dgm:pt modelId="{86F3E5C9-F2AD-47E2-8F23-CEC1194CC05D}" type="pres">
      <dgm:prSet presAssocID="{1A0493E7-03D4-4239-8249-41545BDF3A0D}" presName="Parent1" presStyleLbl="node1" presStyleIdx="2" presStyleCnt="8">
        <dgm:presLayoutVars>
          <dgm:chMax val="1"/>
          <dgm:chPref val="1"/>
          <dgm:bulletEnabled val="1"/>
        </dgm:presLayoutVars>
      </dgm:prSet>
      <dgm:spPr/>
      <dgm:t>
        <a:bodyPr/>
        <a:lstStyle/>
        <a:p>
          <a:endParaRPr lang="en-GB"/>
        </a:p>
      </dgm:t>
    </dgm:pt>
    <dgm:pt modelId="{50AC0D0D-E2D3-4645-A940-0C515ABE6DE1}" type="pres">
      <dgm:prSet presAssocID="{1A0493E7-03D4-4239-8249-41545BDF3A0D}" presName="Childtext1" presStyleLbl="revTx" presStyleIdx="1" presStyleCnt="4">
        <dgm:presLayoutVars>
          <dgm:chMax val="0"/>
          <dgm:chPref val="0"/>
          <dgm:bulletEnabled val="1"/>
        </dgm:presLayoutVars>
      </dgm:prSet>
      <dgm:spPr/>
    </dgm:pt>
    <dgm:pt modelId="{1CA1510F-F46C-4B2D-A3AF-42B4B2358589}" type="pres">
      <dgm:prSet presAssocID="{1A0493E7-03D4-4239-8249-41545BDF3A0D}" presName="BalanceSpacing" presStyleCnt="0"/>
      <dgm:spPr/>
    </dgm:pt>
    <dgm:pt modelId="{2E13B2C7-FDA4-46D4-8436-0A12F0F6F5F8}" type="pres">
      <dgm:prSet presAssocID="{1A0493E7-03D4-4239-8249-41545BDF3A0D}" presName="BalanceSpacing1" presStyleCnt="0"/>
      <dgm:spPr/>
    </dgm:pt>
    <dgm:pt modelId="{FD6EBF3D-AEC5-4CC0-AAE7-AD5248A54ABB}" type="pres">
      <dgm:prSet presAssocID="{65EB8801-5011-4453-9AEE-037A80C8074A}" presName="Accent1Text" presStyleLbl="node1" presStyleIdx="3" presStyleCnt="8"/>
      <dgm:spPr/>
    </dgm:pt>
    <dgm:pt modelId="{68CAC794-DECE-4C36-89A4-0E285C04C6B5}" type="pres">
      <dgm:prSet presAssocID="{65EB8801-5011-4453-9AEE-037A80C8074A}" presName="spaceBetweenRectangles" presStyleCnt="0"/>
      <dgm:spPr/>
    </dgm:pt>
    <dgm:pt modelId="{E2157151-F92E-4698-9F07-48677B28A200}" type="pres">
      <dgm:prSet presAssocID="{FA13A751-ADD4-46BA-8863-77EB522EC1CD}" presName="composite" presStyleCnt="0"/>
      <dgm:spPr/>
    </dgm:pt>
    <dgm:pt modelId="{DAC9CDC9-6B1E-4225-8E5C-D3813F1C5CA3}" type="pres">
      <dgm:prSet presAssocID="{FA13A751-ADD4-46BA-8863-77EB522EC1CD}" presName="Parent1" presStyleLbl="node1" presStyleIdx="4" presStyleCnt="8">
        <dgm:presLayoutVars>
          <dgm:chMax val="1"/>
          <dgm:chPref val="1"/>
          <dgm:bulletEnabled val="1"/>
        </dgm:presLayoutVars>
      </dgm:prSet>
      <dgm:spPr/>
    </dgm:pt>
    <dgm:pt modelId="{64644EAC-10D6-47EC-8BD3-5E4A1E15290F}" type="pres">
      <dgm:prSet presAssocID="{FA13A751-ADD4-46BA-8863-77EB522EC1CD}" presName="Childtext1" presStyleLbl="revTx" presStyleIdx="2" presStyleCnt="4">
        <dgm:presLayoutVars>
          <dgm:chMax val="0"/>
          <dgm:chPref val="0"/>
          <dgm:bulletEnabled val="1"/>
        </dgm:presLayoutVars>
      </dgm:prSet>
      <dgm:spPr/>
    </dgm:pt>
    <dgm:pt modelId="{126C759C-BABC-435B-8889-EF93B237A728}" type="pres">
      <dgm:prSet presAssocID="{FA13A751-ADD4-46BA-8863-77EB522EC1CD}" presName="BalanceSpacing" presStyleCnt="0"/>
      <dgm:spPr/>
    </dgm:pt>
    <dgm:pt modelId="{DE04F048-94D8-4652-8E8C-1A23869084A7}" type="pres">
      <dgm:prSet presAssocID="{FA13A751-ADD4-46BA-8863-77EB522EC1CD}" presName="BalanceSpacing1" presStyleCnt="0"/>
      <dgm:spPr/>
    </dgm:pt>
    <dgm:pt modelId="{2003A4C5-F58D-4328-AE3D-91BA865AC560}" type="pres">
      <dgm:prSet presAssocID="{C2183323-E051-4F42-A740-13FF914688CD}" presName="Accent1Text" presStyleLbl="node1" presStyleIdx="5" presStyleCnt="8"/>
      <dgm:spPr/>
    </dgm:pt>
    <dgm:pt modelId="{92538F33-3BF6-4A69-ABD6-021B20C78F29}" type="pres">
      <dgm:prSet presAssocID="{C2183323-E051-4F42-A740-13FF914688CD}" presName="spaceBetweenRectangles" presStyleCnt="0"/>
      <dgm:spPr/>
    </dgm:pt>
    <dgm:pt modelId="{4594A731-0757-4C35-A184-B8F4D8821CFA}" type="pres">
      <dgm:prSet presAssocID="{064087B4-3405-4B7D-941D-099180CB6AD1}" presName="composite" presStyleCnt="0"/>
      <dgm:spPr/>
    </dgm:pt>
    <dgm:pt modelId="{255F43D1-C9F1-428B-A302-AD03B45D2058}" type="pres">
      <dgm:prSet presAssocID="{064087B4-3405-4B7D-941D-099180CB6AD1}" presName="Parent1" presStyleLbl="node1" presStyleIdx="6" presStyleCnt="8">
        <dgm:presLayoutVars>
          <dgm:chMax val="1"/>
          <dgm:chPref val="1"/>
          <dgm:bulletEnabled val="1"/>
        </dgm:presLayoutVars>
      </dgm:prSet>
      <dgm:spPr/>
    </dgm:pt>
    <dgm:pt modelId="{6639B75C-36FB-4D91-AB99-0CB3D13B74AD}" type="pres">
      <dgm:prSet presAssocID="{064087B4-3405-4B7D-941D-099180CB6AD1}" presName="Childtext1" presStyleLbl="revTx" presStyleIdx="3" presStyleCnt="4">
        <dgm:presLayoutVars>
          <dgm:chMax val="0"/>
          <dgm:chPref val="0"/>
          <dgm:bulletEnabled val="1"/>
        </dgm:presLayoutVars>
      </dgm:prSet>
      <dgm:spPr/>
    </dgm:pt>
    <dgm:pt modelId="{097D0A4B-5CC3-44A8-9FD5-C143DAAD23A7}" type="pres">
      <dgm:prSet presAssocID="{064087B4-3405-4B7D-941D-099180CB6AD1}" presName="BalanceSpacing" presStyleCnt="0"/>
      <dgm:spPr/>
    </dgm:pt>
    <dgm:pt modelId="{41908C75-D761-4742-A504-E189C00F7D59}" type="pres">
      <dgm:prSet presAssocID="{064087B4-3405-4B7D-941D-099180CB6AD1}" presName="BalanceSpacing1" presStyleCnt="0"/>
      <dgm:spPr/>
    </dgm:pt>
    <dgm:pt modelId="{0954C28A-28F1-4A0D-9BD2-8761F2DC1F27}" type="pres">
      <dgm:prSet presAssocID="{99511A91-C2A0-4854-857E-799D6DB5A628}" presName="Accent1Text" presStyleLbl="node1" presStyleIdx="7" presStyleCnt="8"/>
      <dgm:spPr/>
    </dgm:pt>
  </dgm:ptLst>
  <dgm:cxnLst>
    <dgm:cxn modelId="{1BE18D38-E9DD-425C-BA18-B0A08ED7F973}" srcId="{595DD1BF-F2A9-4257-B6AB-6D953F0F7522}" destId="{FA13A751-ADD4-46BA-8863-77EB522EC1CD}" srcOrd="2" destOrd="0" parTransId="{7CDD6D2E-E286-40B6-8CC7-92C2D1D6AAA3}" sibTransId="{C2183323-E051-4F42-A740-13FF914688CD}"/>
    <dgm:cxn modelId="{5997D61D-E851-4059-A2F5-A6C533CD0C97}" type="presOf" srcId="{18A19838-6D22-407B-998F-39DF6BF62F08}" destId="{64644EAC-10D6-47EC-8BD3-5E4A1E15290F}" srcOrd="0" destOrd="0" presId="urn:microsoft.com/office/officeart/2008/layout/AlternatingHexagons"/>
    <dgm:cxn modelId="{A08BF11A-55A6-4F7E-827F-A613910D21EA}" type="presOf" srcId="{BCD06A06-B3E5-406D-806E-15F060579835}" destId="{924F5BD5-D5E3-4202-B7FD-7DE507D931BD}" srcOrd="0" destOrd="0" presId="urn:microsoft.com/office/officeart/2008/layout/AlternatingHexagons"/>
    <dgm:cxn modelId="{9C19309D-F6CB-48B6-905E-C1348549D9D5}" type="presOf" srcId="{B35CE579-BA52-4695-8610-658040DCA415}" destId="{6639B75C-36FB-4D91-AB99-0CB3D13B74AD}" srcOrd="0" destOrd="0" presId="urn:microsoft.com/office/officeart/2008/layout/AlternatingHexagons"/>
    <dgm:cxn modelId="{D17388EB-05A5-4732-9378-42AEB98EFF3B}" type="presOf" srcId="{C2183323-E051-4F42-A740-13FF914688CD}" destId="{2003A4C5-F58D-4328-AE3D-91BA865AC560}" srcOrd="0" destOrd="0" presId="urn:microsoft.com/office/officeart/2008/layout/AlternatingHexagons"/>
    <dgm:cxn modelId="{54FD4431-39E8-4D6C-8E6A-065E89E78E4A}" type="presOf" srcId="{FA13A751-ADD4-46BA-8863-77EB522EC1CD}" destId="{DAC9CDC9-6B1E-4225-8E5C-D3813F1C5CA3}" srcOrd="0" destOrd="0" presId="urn:microsoft.com/office/officeart/2008/layout/AlternatingHexagons"/>
    <dgm:cxn modelId="{1B27C2FF-8497-4E91-815C-26C8452E95F1}" type="presOf" srcId="{99511A91-C2A0-4854-857E-799D6DB5A628}" destId="{0954C28A-28F1-4A0D-9BD2-8761F2DC1F27}" srcOrd="0" destOrd="0" presId="urn:microsoft.com/office/officeart/2008/layout/AlternatingHexagons"/>
    <dgm:cxn modelId="{A0A004CB-F069-4298-AEA9-C6E9BB6A16C4}" type="presOf" srcId="{1A0493E7-03D4-4239-8249-41545BDF3A0D}" destId="{86F3E5C9-F2AD-47E2-8F23-CEC1194CC05D}" srcOrd="0" destOrd="0" presId="urn:microsoft.com/office/officeart/2008/layout/AlternatingHexagons"/>
    <dgm:cxn modelId="{ACDB85F5-BAE4-4EA7-8FC3-5C0EF1851A64}" srcId="{A7927898-E8CF-428F-A1D6-B4C6B905BCC6}" destId="{BE40456C-8C06-4978-9491-788F61BB8EA5}" srcOrd="0" destOrd="0" parTransId="{FB9612A6-3502-4C3A-9508-69EB3A20744F}" sibTransId="{7A6537EF-B69A-4869-96A8-90F95921FD08}"/>
    <dgm:cxn modelId="{AC0E914F-CFE3-4B0C-B097-398071F1C3F3}" srcId="{595DD1BF-F2A9-4257-B6AB-6D953F0F7522}" destId="{064087B4-3405-4B7D-941D-099180CB6AD1}" srcOrd="3" destOrd="0" parTransId="{D5ADDF09-D032-4D2F-97E4-30DB586A1A71}" sibTransId="{99511A91-C2A0-4854-857E-799D6DB5A628}"/>
    <dgm:cxn modelId="{B199870C-3B41-4EBF-A65F-CD994C65AB13}" srcId="{064087B4-3405-4B7D-941D-099180CB6AD1}" destId="{B35CE579-BA52-4695-8610-658040DCA415}" srcOrd="0" destOrd="0" parTransId="{0F15F1F3-DB2A-497D-AD35-2774A174D38B}" sibTransId="{2773D4C8-1440-403C-BE44-2446F736350A}"/>
    <dgm:cxn modelId="{83912DB4-9001-49F9-91BD-FD6105BA456E}" type="presOf" srcId="{BE40456C-8C06-4978-9491-788F61BB8EA5}" destId="{9D92C68C-2F00-4B00-96F3-6E9059528568}" srcOrd="0" destOrd="0" presId="urn:microsoft.com/office/officeart/2008/layout/AlternatingHexagons"/>
    <dgm:cxn modelId="{7456F511-E9FC-4799-A5BD-E8E7D90C195F}" srcId="{595DD1BF-F2A9-4257-B6AB-6D953F0F7522}" destId="{1A0493E7-03D4-4239-8249-41545BDF3A0D}" srcOrd="1" destOrd="0" parTransId="{D1283B92-0E20-4658-839A-C8C624225F8A}" sibTransId="{65EB8801-5011-4453-9AEE-037A80C8074A}"/>
    <dgm:cxn modelId="{6CA32503-A1D4-4070-8DAD-CE594CF7173F}" srcId="{FA13A751-ADD4-46BA-8863-77EB522EC1CD}" destId="{18A19838-6D22-407B-998F-39DF6BF62F08}" srcOrd="0" destOrd="0" parTransId="{D869EF5B-F919-40AF-97E5-6FB8505D2DFA}" sibTransId="{E8726B31-11E3-4541-BCBE-880A041178A7}"/>
    <dgm:cxn modelId="{0424E4A0-663D-48B1-B8E7-9B80CF76D7DA}" type="presOf" srcId="{064087B4-3405-4B7D-941D-099180CB6AD1}" destId="{255F43D1-C9F1-428B-A302-AD03B45D2058}" srcOrd="0" destOrd="0" presId="urn:microsoft.com/office/officeart/2008/layout/AlternatingHexagons"/>
    <dgm:cxn modelId="{DFEC368C-B7E8-42D0-8820-C6FC84CC422B}" srcId="{595DD1BF-F2A9-4257-B6AB-6D953F0F7522}" destId="{A7927898-E8CF-428F-A1D6-B4C6B905BCC6}" srcOrd="0" destOrd="0" parTransId="{C48AC78B-39F0-4189-9432-43CCBA757405}" sibTransId="{BCD06A06-B3E5-406D-806E-15F060579835}"/>
    <dgm:cxn modelId="{63AA073E-C771-4830-8961-B39AEFEBA422}" type="presOf" srcId="{A7927898-E8CF-428F-A1D6-B4C6B905BCC6}" destId="{ABEDA90B-B352-4328-9EE1-A5CB95C46D93}" srcOrd="0" destOrd="0" presId="urn:microsoft.com/office/officeart/2008/layout/AlternatingHexagons"/>
    <dgm:cxn modelId="{67D56DC4-B35D-421E-AD31-565CDB6B8CA8}" type="presOf" srcId="{595DD1BF-F2A9-4257-B6AB-6D953F0F7522}" destId="{F4E0A4F4-1992-4C13-BF37-4706E18F172F}" srcOrd="0" destOrd="0" presId="urn:microsoft.com/office/officeart/2008/layout/AlternatingHexagons"/>
    <dgm:cxn modelId="{3610444B-78E8-4032-B845-686924997D3D}" type="presOf" srcId="{65EB8801-5011-4453-9AEE-037A80C8074A}" destId="{FD6EBF3D-AEC5-4CC0-AAE7-AD5248A54ABB}" srcOrd="0" destOrd="0" presId="urn:microsoft.com/office/officeart/2008/layout/AlternatingHexagons"/>
    <dgm:cxn modelId="{E8910492-662D-4008-84EC-DA96E0D86005}" type="presParOf" srcId="{F4E0A4F4-1992-4C13-BF37-4706E18F172F}" destId="{1B85A9CA-5173-4B77-B3D6-F470D3304B14}" srcOrd="0" destOrd="0" presId="urn:microsoft.com/office/officeart/2008/layout/AlternatingHexagons"/>
    <dgm:cxn modelId="{E97FA183-1BDD-42BA-A373-69A572FB85F5}" type="presParOf" srcId="{1B85A9CA-5173-4B77-B3D6-F470D3304B14}" destId="{ABEDA90B-B352-4328-9EE1-A5CB95C46D93}" srcOrd="0" destOrd="0" presId="urn:microsoft.com/office/officeart/2008/layout/AlternatingHexagons"/>
    <dgm:cxn modelId="{860AD7A8-5E26-426F-A2B3-79EB293CE336}" type="presParOf" srcId="{1B85A9CA-5173-4B77-B3D6-F470D3304B14}" destId="{9D92C68C-2F00-4B00-96F3-6E9059528568}" srcOrd="1" destOrd="0" presId="urn:microsoft.com/office/officeart/2008/layout/AlternatingHexagons"/>
    <dgm:cxn modelId="{D43BC503-23B0-4515-8667-2279E1D715BC}" type="presParOf" srcId="{1B85A9CA-5173-4B77-B3D6-F470D3304B14}" destId="{A58128F3-22F9-4DE1-A174-F17752BB4E5F}" srcOrd="2" destOrd="0" presId="urn:microsoft.com/office/officeart/2008/layout/AlternatingHexagons"/>
    <dgm:cxn modelId="{0BE2AFC3-FF5E-4F33-B37C-2A0F60CD8D2A}" type="presParOf" srcId="{1B85A9CA-5173-4B77-B3D6-F470D3304B14}" destId="{1AC8F3B1-B24C-4BA5-A45D-FC298CA0AADC}" srcOrd="3" destOrd="0" presId="urn:microsoft.com/office/officeart/2008/layout/AlternatingHexagons"/>
    <dgm:cxn modelId="{1FE78889-A8F7-48DF-87E7-FD591C69760F}" type="presParOf" srcId="{1B85A9CA-5173-4B77-B3D6-F470D3304B14}" destId="{924F5BD5-D5E3-4202-B7FD-7DE507D931BD}" srcOrd="4" destOrd="0" presId="urn:microsoft.com/office/officeart/2008/layout/AlternatingHexagons"/>
    <dgm:cxn modelId="{744F7810-58DD-48DB-BCCC-985C27F7DF4B}" type="presParOf" srcId="{F4E0A4F4-1992-4C13-BF37-4706E18F172F}" destId="{219AB022-8DBB-4AB6-ADBE-A383D32C1BA4}" srcOrd="1" destOrd="0" presId="urn:microsoft.com/office/officeart/2008/layout/AlternatingHexagons"/>
    <dgm:cxn modelId="{B342F6DC-4916-4AC1-ABA7-2D88D10D47AC}" type="presParOf" srcId="{F4E0A4F4-1992-4C13-BF37-4706E18F172F}" destId="{53A08F03-5E00-4EB1-A54F-66E1281E20C7}" srcOrd="2" destOrd="0" presId="urn:microsoft.com/office/officeart/2008/layout/AlternatingHexagons"/>
    <dgm:cxn modelId="{0E1643A4-86B1-4F8F-829F-6DABAA681037}" type="presParOf" srcId="{53A08F03-5E00-4EB1-A54F-66E1281E20C7}" destId="{86F3E5C9-F2AD-47E2-8F23-CEC1194CC05D}" srcOrd="0" destOrd="0" presId="urn:microsoft.com/office/officeart/2008/layout/AlternatingHexagons"/>
    <dgm:cxn modelId="{6F9B2B79-6A62-460D-AE8E-D3C1A0220C86}" type="presParOf" srcId="{53A08F03-5E00-4EB1-A54F-66E1281E20C7}" destId="{50AC0D0D-E2D3-4645-A940-0C515ABE6DE1}" srcOrd="1" destOrd="0" presId="urn:microsoft.com/office/officeart/2008/layout/AlternatingHexagons"/>
    <dgm:cxn modelId="{D5381E44-9794-4FED-8B7E-C5B64D46B8EA}" type="presParOf" srcId="{53A08F03-5E00-4EB1-A54F-66E1281E20C7}" destId="{1CA1510F-F46C-4B2D-A3AF-42B4B2358589}" srcOrd="2" destOrd="0" presId="urn:microsoft.com/office/officeart/2008/layout/AlternatingHexagons"/>
    <dgm:cxn modelId="{F55D16E9-7431-49DC-A251-C0A7DB1DC90B}" type="presParOf" srcId="{53A08F03-5E00-4EB1-A54F-66E1281E20C7}" destId="{2E13B2C7-FDA4-46D4-8436-0A12F0F6F5F8}" srcOrd="3" destOrd="0" presId="urn:microsoft.com/office/officeart/2008/layout/AlternatingHexagons"/>
    <dgm:cxn modelId="{8044E7C4-E24A-4380-B7A5-059CFA361353}" type="presParOf" srcId="{53A08F03-5E00-4EB1-A54F-66E1281E20C7}" destId="{FD6EBF3D-AEC5-4CC0-AAE7-AD5248A54ABB}" srcOrd="4" destOrd="0" presId="urn:microsoft.com/office/officeart/2008/layout/AlternatingHexagons"/>
    <dgm:cxn modelId="{07C6A620-1150-4C63-8796-11402918302D}" type="presParOf" srcId="{F4E0A4F4-1992-4C13-BF37-4706E18F172F}" destId="{68CAC794-DECE-4C36-89A4-0E285C04C6B5}" srcOrd="3" destOrd="0" presId="urn:microsoft.com/office/officeart/2008/layout/AlternatingHexagons"/>
    <dgm:cxn modelId="{B5B2DED7-5EE4-4D82-8B27-1B77CAC38E9E}" type="presParOf" srcId="{F4E0A4F4-1992-4C13-BF37-4706E18F172F}" destId="{E2157151-F92E-4698-9F07-48677B28A200}" srcOrd="4" destOrd="0" presId="urn:microsoft.com/office/officeart/2008/layout/AlternatingHexagons"/>
    <dgm:cxn modelId="{6C5B5C44-CDEA-4D84-A96F-788D49750F8B}" type="presParOf" srcId="{E2157151-F92E-4698-9F07-48677B28A200}" destId="{DAC9CDC9-6B1E-4225-8E5C-D3813F1C5CA3}" srcOrd="0" destOrd="0" presId="urn:microsoft.com/office/officeart/2008/layout/AlternatingHexagons"/>
    <dgm:cxn modelId="{673CD6A1-13E6-4F80-9A06-A94E8095E326}" type="presParOf" srcId="{E2157151-F92E-4698-9F07-48677B28A200}" destId="{64644EAC-10D6-47EC-8BD3-5E4A1E15290F}" srcOrd="1" destOrd="0" presId="urn:microsoft.com/office/officeart/2008/layout/AlternatingHexagons"/>
    <dgm:cxn modelId="{AAA964A8-9167-44E2-B321-366DEC5F31D2}" type="presParOf" srcId="{E2157151-F92E-4698-9F07-48677B28A200}" destId="{126C759C-BABC-435B-8889-EF93B237A728}" srcOrd="2" destOrd="0" presId="urn:microsoft.com/office/officeart/2008/layout/AlternatingHexagons"/>
    <dgm:cxn modelId="{87ED24D7-737D-42D4-BF69-8415BDC2190C}" type="presParOf" srcId="{E2157151-F92E-4698-9F07-48677B28A200}" destId="{DE04F048-94D8-4652-8E8C-1A23869084A7}" srcOrd="3" destOrd="0" presId="urn:microsoft.com/office/officeart/2008/layout/AlternatingHexagons"/>
    <dgm:cxn modelId="{DAF8F747-3A91-4767-8B05-7491D017AFAD}" type="presParOf" srcId="{E2157151-F92E-4698-9F07-48677B28A200}" destId="{2003A4C5-F58D-4328-AE3D-91BA865AC560}" srcOrd="4" destOrd="0" presId="urn:microsoft.com/office/officeart/2008/layout/AlternatingHexagons"/>
    <dgm:cxn modelId="{4F1DA5D8-9770-47E0-B034-CC51C23394E3}" type="presParOf" srcId="{F4E0A4F4-1992-4C13-BF37-4706E18F172F}" destId="{92538F33-3BF6-4A69-ABD6-021B20C78F29}" srcOrd="5" destOrd="0" presId="urn:microsoft.com/office/officeart/2008/layout/AlternatingHexagons"/>
    <dgm:cxn modelId="{AAA6984B-BD5C-4D22-8159-C1E2E1DC4B90}" type="presParOf" srcId="{F4E0A4F4-1992-4C13-BF37-4706E18F172F}" destId="{4594A731-0757-4C35-A184-B8F4D8821CFA}" srcOrd="6" destOrd="0" presId="urn:microsoft.com/office/officeart/2008/layout/AlternatingHexagons"/>
    <dgm:cxn modelId="{1F3BEC88-40E9-4B8B-A7C1-80E0E40AC66B}" type="presParOf" srcId="{4594A731-0757-4C35-A184-B8F4D8821CFA}" destId="{255F43D1-C9F1-428B-A302-AD03B45D2058}" srcOrd="0" destOrd="0" presId="urn:microsoft.com/office/officeart/2008/layout/AlternatingHexagons"/>
    <dgm:cxn modelId="{C43F000B-ACF4-44C3-BAC7-190E587EB9DB}" type="presParOf" srcId="{4594A731-0757-4C35-A184-B8F4D8821CFA}" destId="{6639B75C-36FB-4D91-AB99-0CB3D13B74AD}" srcOrd="1" destOrd="0" presId="urn:microsoft.com/office/officeart/2008/layout/AlternatingHexagons"/>
    <dgm:cxn modelId="{8E8DF867-3A41-48F5-B66B-6FC69F758477}" type="presParOf" srcId="{4594A731-0757-4C35-A184-B8F4D8821CFA}" destId="{097D0A4B-5CC3-44A8-9FD5-C143DAAD23A7}" srcOrd="2" destOrd="0" presId="urn:microsoft.com/office/officeart/2008/layout/AlternatingHexagons"/>
    <dgm:cxn modelId="{28379150-47D7-4586-BC19-03C3605FFE73}" type="presParOf" srcId="{4594A731-0757-4C35-A184-B8F4D8821CFA}" destId="{41908C75-D761-4742-A504-E189C00F7D59}" srcOrd="3" destOrd="0" presId="urn:microsoft.com/office/officeart/2008/layout/AlternatingHexagons"/>
    <dgm:cxn modelId="{9450F20B-8D4B-46AF-97BB-34C5C44756EB}" type="presParOf" srcId="{4594A731-0757-4C35-A184-B8F4D8821CFA}" destId="{0954C28A-28F1-4A0D-9BD2-8761F2DC1F2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DA90B-B352-4328-9EE1-A5CB95C46D93}">
      <dsp:nvSpPr>
        <dsp:cNvPr id="0" name=""/>
        <dsp:cNvSpPr/>
      </dsp:nvSpPr>
      <dsp:spPr>
        <a:xfrm rot="5400000">
          <a:off x="4035984" y="128270"/>
          <a:ext cx="1932285" cy="1681088"/>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OSM</a:t>
          </a:r>
          <a:endParaRPr lang="en-GB" sz="1900" kern="1200" dirty="0"/>
        </a:p>
      </dsp:txBody>
      <dsp:txXfrm rot="-5400000">
        <a:off x="4423552" y="303786"/>
        <a:ext cx="1157148" cy="1330057"/>
      </dsp:txXfrm>
    </dsp:sp>
    <dsp:sp modelId="{9D92C68C-2F00-4B00-96F3-6E9059528568}">
      <dsp:nvSpPr>
        <dsp:cNvPr id="0" name=""/>
        <dsp:cNvSpPr/>
      </dsp:nvSpPr>
      <dsp:spPr>
        <a:xfrm>
          <a:off x="5893683" y="389128"/>
          <a:ext cx="2156430" cy="115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en-GB" sz="1900" kern="1200"/>
        </a:p>
      </dsp:txBody>
      <dsp:txXfrm>
        <a:off x="5893683" y="389128"/>
        <a:ext cx="2156430" cy="1159371"/>
      </dsp:txXfrm>
    </dsp:sp>
    <dsp:sp modelId="{924F5BD5-D5E3-4202-B7FD-7DE507D931BD}">
      <dsp:nvSpPr>
        <dsp:cNvPr id="0" name=""/>
        <dsp:cNvSpPr/>
      </dsp:nvSpPr>
      <dsp:spPr>
        <a:xfrm rot="5400000">
          <a:off x="2220408" y="128270"/>
          <a:ext cx="1932285" cy="1681088"/>
        </a:xfrm>
        <a:prstGeom prst="hexagon">
          <a:avLst>
            <a:gd name="adj" fmla="val 25000"/>
            <a:gd name="vf" fmla="val 115470"/>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NSM</a:t>
          </a:r>
          <a:endParaRPr lang="en-GB" sz="3600" kern="1200" dirty="0"/>
        </a:p>
      </dsp:txBody>
      <dsp:txXfrm rot="-5400000">
        <a:off x="2607976" y="303786"/>
        <a:ext cx="1157148" cy="1330057"/>
      </dsp:txXfrm>
    </dsp:sp>
    <dsp:sp modelId="{86F3E5C9-F2AD-47E2-8F23-CEC1194CC05D}">
      <dsp:nvSpPr>
        <dsp:cNvPr id="0" name=""/>
        <dsp:cNvSpPr/>
      </dsp:nvSpPr>
      <dsp:spPr>
        <a:xfrm rot="5400000">
          <a:off x="3124718" y="1768394"/>
          <a:ext cx="1932285" cy="1681088"/>
        </a:xfrm>
        <a:prstGeom prst="hexagon">
          <a:avLst>
            <a:gd name="adj" fmla="val 25000"/>
            <a:gd name="vf" fmla="val 115470"/>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Offensive</a:t>
          </a:r>
          <a:endParaRPr lang="en-GB" sz="1900" kern="1200" dirty="0"/>
        </a:p>
      </dsp:txBody>
      <dsp:txXfrm rot="-5400000">
        <a:off x="3512286" y="1943910"/>
        <a:ext cx="1157148" cy="1330057"/>
      </dsp:txXfrm>
    </dsp:sp>
    <dsp:sp modelId="{50AC0D0D-E2D3-4645-A940-0C515ABE6DE1}">
      <dsp:nvSpPr>
        <dsp:cNvPr id="0" name=""/>
        <dsp:cNvSpPr/>
      </dsp:nvSpPr>
      <dsp:spPr>
        <a:xfrm>
          <a:off x="1093886" y="2029252"/>
          <a:ext cx="2086867" cy="1159371"/>
        </a:xfrm>
        <a:prstGeom prst="rect">
          <a:avLst/>
        </a:prstGeom>
        <a:noFill/>
        <a:ln>
          <a:noFill/>
        </a:ln>
        <a:effectLst/>
      </dsp:spPr>
      <dsp:style>
        <a:lnRef idx="0">
          <a:scrgbClr r="0" g="0" b="0"/>
        </a:lnRef>
        <a:fillRef idx="0">
          <a:scrgbClr r="0" g="0" b="0"/>
        </a:fillRef>
        <a:effectRef idx="0">
          <a:scrgbClr r="0" g="0" b="0"/>
        </a:effectRef>
        <a:fontRef idx="minor"/>
      </dsp:style>
    </dsp:sp>
    <dsp:sp modelId="{FD6EBF3D-AEC5-4CC0-AAE7-AD5248A54ABB}">
      <dsp:nvSpPr>
        <dsp:cNvPr id="0" name=""/>
        <dsp:cNvSpPr/>
      </dsp:nvSpPr>
      <dsp:spPr>
        <a:xfrm rot="5400000">
          <a:off x="4940293" y="1768394"/>
          <a:ext cx="1932285" cy="1681088"/>
        </a:xfrm>
        <a:prstGeom prst="hexagon">
          <a:avLst>
            <a:gd name="adj" fmla="val 25000"/>
            <a:gd name="vf" fmla="val 115470"/>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Global social movements</a:t>
          </a:r>
          <a:endParaRPr lang="en-GB" sz="1800" kern="1200" dirty="0"/>
        </a:p>
      </dsp:txBody>
      <dsp:txXfrm rot="-5400000">
        <a:off x="5327861" y="1943910"/>
        <a:ext cx="1157148" cy="1330057"/>
      </dsp:txXfrm>
    </dsp:sp>
    <dsp:sp modelId="{DAC9CDC9-6B1E-4225-8E5C-D3813F1C5CA3}">
      <dsp:nvSpPr>
        <dsp:cNvPr id="0" name=""/>
        <dsp:cNvSpPr/>
      </dsp:nvSpPr>
      <dsp:spPr>
        <a:xfrm rot="5400000">
          <a:off x="4035984" y="3408517"/>
          <a:ext cx="1932285" cy="1681088"/>
        </a:xfrm>
        <a:prstGeom prst="hexagon">
          <a:avLst>
            <a:gd name="adj" fmla="val 25000"/>
            <a:gd name="vf" fmla="val 115470"/>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Pressure Group</a:t>
          </a:r>
          <a:endParaRPr lang="en-GB" sz="1900" kern="1200" dirty="0"/>
        </a:p>
      </dsp:txBody>
      <dsp:txXfrm rot="-5400000">
        <a:off x="4423552" y="3584033"/>
        <a:ext cx="1157148" cy="1330057"/>
      </dsp:txXfrm>
    </dsp:sp>
    <dsp:sp modelId="{64644EAC-10D6-47EC-8BD3-5E4A1E15290F}">
      <dsp:nvSpPr>
        <dsp:cNvPr id="0" name=""/>
        <dsp:cNvSpPr/>
      </dsp:nvSpPr>
      <dsp:spPr>
        <a:xfrm>
          <a:off x="5893683" y="3669376"/>
          <a:ext cx="2156430" cy="115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en-GB" sz="1900" kern="1200"/>
        </a:p>
      </dsp:txBody>
      <dsp:txXfrm>
        <a:off x="5893683" y="3669376"/>
        <a:ext cx="2156430" cy="1159371"/>
      </dsp:txXfrm>
    </dsp:sp>
    <dsp:sp modelId="{2003A4C5-F58D-4328-AE3D-91BA865AC560}">
      <dsp:nvSpPr>
        <dsp:cNvPr id="0" name=""/>
        <dsp:cNvSpPr/>
      </dsp:nvSpPr>
      <dsp:spPr>
        <a:xfrm rot="5400000">
          <a:off x="2220408" y="3408517"/>
          <a:ext cx="1932285" cy="1681088"/>
        </a:xfrm>
        <a:prstGeom prst="hexagon">
          <a:avLst>
            <a:gd name="adj" fmla="val 25000"/>
            <a:gd name="vf" fmla="val 115470"/>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t>Outsider</a:t>
          </a:r>
          <a:endParaRPr lang="en-GB" sz="2500" kern="1200" dirty="0"/>
        </a:p>
      </dsp:txBody>
      <dsp:txXfrm rot="-5400000">
        <a:off x="2607976" y="3584033"/>
        <a:ext cx="1157148" cy="1330057"/>
      </dsp:txXfrm>
    </dsp:sp>
    <dsp:sp modelId="{255F43D1-C9F1-428B-A302-AD03B45D2058}">
      <dsp:nvSpPr>
        <dsp:cNvPr id="0" name=""/>
        <dsp:cNvSpPr/>
      </dsp:nvSpPr>
      <dsp:spPr>
        <a:xfrm rot="5400000">
          <a:off x="3124718" y="5048641"/>
          <a:ext cx="1932285" cy="1681088"/>
        </a:xfrm>
        <a:prstGeom prst="hexagon">
          <a:avLst>
            <a:gd name="adj" fmla="val 25000"/>
            <a:gd name="vf" fmla="val 115470"/>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Defensive</a:t>
          </a:r>
          <a:endParaRPr lang="en-GB" sz="1900" kern="1200" dirty="0"/>
        </a:p>
      </dsp:txBody>
      <dsp:txXfrm rot="-5400000">
        <a:off x="3512286" y="5224157"/>
        <a:ext cx="1157148" cy="1330057"/>
      </dsp:txXfrm>
    </dsp:sp>
    <dsp:sp modelId="{6639B75C-36FB-4D91-AB99-0CB3D13B74AD}">
      <dsp:nvSpPr>
        <dsp:cNvPr id="0" name=""/>
        <dsp:cNvSpPr/>
      </dsp:nvSpPr>
      <dsp:spPr>
        <a:xfrm>
          <a:off x="1093886" y="5309499"/>
          <a:ext cx="2086867" cy="115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endParaRPr lang="en-GB" sz="1900" kern="1200"/>
        </a:p>
      </dsp:txBody>
      <dsp:txXfrm>
        <a:off x="1093886" y="5309499"/>
        <a:ext cx="2086867" cy="1159371"/>
      </dsp:txXfrm>
    </dsp:sp>
    <dsp:sp modelId="{0954C28A-28F1-4A0D-9BD2-8761F2DC1F27}">
      <dsp:nvSpPr>
        <dsp:cNvPr id="0" name=""/>
        <dsp:cNvSpPr/>
      </dsp:nvSpPr>
      <dsp:spPr>
        <a:xfrm rot="5400000">
          <a:off x="4940293" y="5048641"/>
          <a:ext cx="1932285" cy="1681088"/>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Insider </a:t>
          </a:r>
          <a:endParaRPr lang="en-GB" sz="3200" kern="1200" dirty="0"/>
        </a:p>
      </dsp:txBody>
      <dsp:txXfrm rot="-5400000">
        <a:off x="5327861" y="5224157"/>
        <a:ext cx="1157148" cy="133005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27B44-0F49-450C-9997-F1C11CE68D34}" type="datetimeFigureOut">
              <a:rPr lang="en-GB" smtClean="0"/>
              <a:t>12/11/2012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80336-ACD7-4529-8C7C-B43E5BBC5FC2}" type="slidenum">
              <a:rPr lang="en-GB" smtClean="0"/>
              <a:t>‹#›</a:t>
            </a:fld>
            <a:endParaRPr lang="en-GB"/>
          </a:p>
        </p:txBody>
      </p:sp>
    </p:spTree>
    <p:extLst>
      <p:ext uri="{BB962C8B-B14F-4D97-AF65-F5344CB8AC3E}">
        <p14:creationId xmlns:p14="http://schemas.microsoft.com/office/powerpoint/2010/main" val="291287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244C32-7A1F-43B6-B9F1-78931AC3A1F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3655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771047695"/>
              </p:ext>
            </p:extLst>
          </p:nvPr>
        </p:nvGraphicFramePr>
        <p:xfrm>
          <a:off x="179512" y="1412776"/>
          <a:ext cx="8784976" cy="4853135"/>
        </p:xfrm>
        <a:graphic>
          <a:graphicData uri="http://schemas.openxmlformats.org/drawingml/2006/table">
            <a:tbl>
              <a:tblPr firstRow="1" bandRow="1">
                <a:tableStyleId>{5940675A-B579-460E-94D1-54222C63F5DA}</a:tableStyleId>
              </a:tblPr>
              <a:tblGrid>
                <a:gridCol w="4392488"/>
                <a:gridCol w="4392488"/>
              </a:tblGrid>
              <a:tr h="1159277">
                <a:tc gridSpan="2">
                  <a:txBody>
                    <a:bodyPr/>
                    <a:lstStyle/>
                    <a:p>
                      <a:r>
                        <a:rPr lang="en-GB" b="0" dirty="0" smtClean="0"/>
                        <a:t>Objectives:</a:t>
                      </a:r>
                      <a:r>
                        <a:rPr lang="en-GB" b="0" baseline="0" dirty="0" smtClean="0"/>
                        <a:t> -</a:t>
                      </a:r>
                      <a:endParaRPr lang="en-GB" b="0" dirty="0"/>
                    </a:p>
                  </a:txBody>
                  <a:tcPr>
                    <a:solidFill>
                      <a:schemeClr val="accent5">
                        <a:lumMod val="20000"/>
                        <a:lumOff val="80000"/>
                      </a:schemeClr>
                    </a:solidFill>
                  </a:tcPr>
                </a:tc>
                <a:tc hMerge="1">
                  <a:txBody>
                    <a:bodyPr/>
                    <a:lstStyle/>
                    <a:p>
                      <a:endParaRPr lang="en-GB"/>
                    </a:p>
                  </a:txBody>
                  <a:tcPr/>
                </a:tc>
              </a:tr>
              <a:tr h="1231286">
                <a:tc gridSpan="2">
                  <a:txBody>
                    <a:bodyPr/>
                    <a:lstStyle/>
                    <a:p>
                      <a:r>
                        <a:rPr lang="en-GB" b="0" dirty="0" smtClean="0"/>
                        <a:t>Outcomes:</a:t>
                      </a:r>
                      <a:r>
                        <a:rPr lang="en-GB" b="0" baseline="0" dirty="0" smtClean="0"/>
                        <a:t> -</a:t>
                      </a:r>
                      <a:endParaRPr lang="en-GB" b="0" dirty="0"/>
                    </a:p>
                  </a:txBody>
                  <a:tcPr>
                    <a:solidFill>
                      <a:schemeClr val="accent1">
                        <a:lumMod val="40000"/>
                        <a:lumOff val="60000"/>
                      </a:schemeClr>
                    </a:solidFill>
                  </a:tcPr>
                </a:tc>
                <a:tc hMerge="1">
                  <a:txBody>
                    <a:bodyPr/>
                    <a:lstStyle/>
                    <a:p>
                      <a:endParaRPr lang="en-GB"/>
                    </a:p>
                  </a:txBody>
                  <a:tcPr/>
                </a:tc>
              </a:tr>
              <a:tr h="1231286">
                <a:tc gridSpan="2">
                  <a:txBody>
                    <a:bodyPr/>
                    <a:lstStyle/>
                    <a:p>
                      <a:r>
                        <a:rPr lang="en-GB" b="0" dirty="0" smtClean="0"/>
                        <a:t>Differentiated</a:t>
                      </a:r>
                      <a:r>
                        <a:rPr lang="en-GB" b="0" baseline="0" dirty="0" smtClean="0"/>
                        <a:t> learning </a:t>
                      </a:r>
                      <a:r>
                        <a:rPr lang="en-GB" b="0" dirty="0" smtClean="0"/>
                        <a:t>:</a:t>
                      </a:r>
                      <a:r>
                        <a:rPr lang="en-GB" b="0" baseline="0" dirty="0" smtClean="0"/>
                        <a:t> -</a:t>
                      </a:r>
                    </a:p>
                  </a:txBody>
                  <a:tcPr>
                    <a:solidFill>
                      <a:schemeClr val="accent1">
                        <a:lumMod val="60000"/>
                        <a:lumOff val="40000"/>
                      </a:schemeClr>
                    </a:solidFill>
                  </a:tcPr>
                </a:tc>
                <a:tc hMerge="1">
                  <a:txBody>
                    <a:bodyPr/>
                    <a:lstStyle/>
                    <a:p>
                      <a:endParaRPr lang="en-GB"/>
                    </a:p>
                  </a:txBody>
                  <a:tcPr/>
                </a:tc>
              </a:tr>
              <a:tr h="1231286">
                <a:tc>
                  <a:txBody>
                    <a:bodyPr/>
                    <a:lstStyle/>
                    <a:p>
                      <a:r>
                        <a:rPr lang="en-GB" b="0" dirty="0" smtClean="0"/>
                        <a:t>Literacy</a:t>
                      </a:r>
                      <a:r>
                        <a:rPr lang="en-GB" b="0" baseline="0" dirty="0" smtClean="0"/>
                        <a:t>: -</a:t>
                      </a:r>
                      <a:endParaRPr lang="en-GB" b="0" dirty="0"/>
                    </a:p>
                  </a:txBody>
                  <a:tcPr>
                    <a:solidFill>
                      <a:schemeClr val="accent1">
                        <a:lumMod val="20000"/>
                        <a:lumOff val="80000"/>
                      </a:schemeClr>
                    </a:solidFill>
                  </a:tcPr>
                </a:tc>
                <a:tc>
                  <a:txBody>
                    <a:bodyPr/>
                    <a:lstStyle/>
                    <a:p>
                      <a:r>
                        <a:rPr lang="en-GB" b="0" dirty="0" smtClean="0"/>
                        <a:t>SMSC: -</a:t>
                      </a:r>
                      <a:endParaRPr lang="en-GB" b="0"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56091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94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79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37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10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3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95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59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581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033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817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62C1C-E8AD-4379-B29F-42257E01D1E0}" type="datetimeFigureOut">
              <a:rPr lang="en-GB" smtClean="0">
                <a:solidFill>
                  <a:prstClr val="black">
                    <a:tint val="75000"/>
                  </a:prstClr>
                </a:solidFill>
              </a:rPr>
              <a:pPr/>
              <a:t>12/11/2012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8714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bbc.co.uk/learningzone/clips/pressure-groups/5620.htm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92696"/>
            <a:ext cx="4102224" cy="792088"/>
          </a:xfrm>
        </p:spPr>
        <p:txBody>
          <a:bodyPr>
            <a:normAutofit/>
          </a:bodyPr>
          <a:lstStyle/>
          <a:p>
            <a:r>
              <a:rPr lang="en-GB" sz="3600" dirty="0" smtClean="0"/>
              <a:t>Lesson Overview</a:t>
            </a:r>
            <a:endParaRPr lang="en-GB" sz="3600" dirty="0"/>
          </a:p>
        </p:txBody>
      </p:sp>
      <p:sp>
        <p:nvSpPr>
          <p:cNvPr id="5" name="TextBox 4"/>
          <p:cNvSpPr txBox="1"/>
          <p:nvPr/>
        </p:nvSpPr>
        <p:spPr>
          <a:xfrm>
            <a:off x="251520" y="1700808"/>
            <a:ext cx="8712968" cy="646331"/>
          </a:xfrm>
          <a:prstGeom prst="rect">
            <a:avLst/>
          </a:prstGeom>
          <a:noFill/>
        </p:spPr>
        <p:txBody>
          <a:bodyPr wrap="square" rtlCol="0">
            <a:spAutoFit/>
          </a:bodyPr>
          <a:lstStyle/>
          <a:p>
            <a:pPr marL="228600" indent="-228600">
              <a:buAutoNum type="arabicPeriod"/>
            </a:pPr>
            <a:r>
              <a:rPr lang="en-GB" sz="1200" dirty="0" smtClean="0">
                <a:solidFill>
                  <a:prstClr val="black"/>
                </a:solidFill>
              </a:rPr>
              <a:t>Understand the impact of Media messages on voting behaviour </a:t>
            </a:r>
          </a:p>
          <a:p>
            <a:pPr marL="228600" indent="-228600">
              <a:buAutoNum type="arabicPeriod"/>
            </a:pPr>
            <a:r>
              <a:rPr lang="en-GB" sz="1200" dirty="0" smtClean="0">
                <a:solidFill>
                  <a:prstClr val="black"/>
                </a:solidFill>
              </a:rPr>
              <a:t>Compare and contrast the views of </a:t>
            </a:r>
            <a:r>
              <a:rPr lang="en-GB" sz="1200" dirty="0" smtClean="0">
                <a:solidFill>
                  <a:prstClr val="black"/>
                </a:solidFill>
              </a:rPr>
              <a:t>New </a:t>
            </a:r>
            <a:r>
              <a:rPr lang="en-GB" sz="1200" dirty="0" smtClean="0">
                <a:solidFill>
                  <a:prstClr val="black"/>
                </a:solidFill>
              </a:rPr>
              <a:t>and </a:t>
            </a:r>
            <a:r>
              <a:rPr lang="en-GB" sz="1200" dirty="0">
                <a:solidFill>
                  <a:prstClr val="black"/>
                </a:solidFill>
              </a:rPr>
              <a:t>O</a:t>
            </a:r>
            <a:r>
              <a:rPr lang="en-GB" sz="1200" dirty="0" smtClean="0">
                <a:solidFill>
                  <a:prstClr val="black"/>
                </a:solidFill>
              </a:rPr>
              <a:t>ld Social </a:t>
            </a:r>
            <a:r>
              <a:rPr lang="en-GB" sz="1200" dirty="0" smtClean="0">
                <a:solidFill>
                  <a:prstClr val="black"/>
                </a:solidFill>
              </a:rPr>
              <a:t>Movements</a:t>
            </a:r>
          </a:p>
          <a:p>
            <a:pPr marL="228600" indent="-228600">
              <a:buAutoNum type="arabicPeriod"/>
            </a:pPr>
            <a:r>
              <a:rPr lang="en-GB" sz="1200" dirty="0" smtClean="0">
                <a:solidFill>
                  <a:prstClr val="black"/>
                </a:solidFill>
              </a:rPr>
              <a:t>Understand the difference between </a:t>
            </a:r>
            <a:r>
              <a:rPr lang="en-GB" sz="1200" dirty="0" smtClean="0">
                <a:solidFill>
                  <a:prstClr val="black"/>
                </a:solidFill>
              </a:rPr>
              <a:t>Old, New </a:t>
            </a:r>
            <a:r>
              <a:rPr lang="en-GB" sz="1200" dirty="0">
                <a:solidFill>
                  <a:prstClr val="black"/>
                </a:solidFill>
              </a:rPr>
              <a:t>S</a:t>
            </a:r>
            <a:r>
              <a:rPr lang="en-GB" sz="1200" dirty="0" smtClean="0">
                <a:solidFill>
                  <a:prstClr val="black"/>
                </a:solidFill>
              </a:rPr>
              <a:t>ocial </a:t>
            </a:r>
            <a:r>
              <a:rPr lang="en-GB" sz="1200" dirty="0">
                <a:solidFill>
                  <a:prstClr val="black"/>
                </a:solidFill>
              </a:rPr>
              <a:t>M</a:t>
            </a:r>
            <a:r>
              <a:rPr lang="en-GB" sz="1200" dirty="0" smtClean="0">
                <a:solidFill>
                  <a:prstClr val="black"/>
                </a:solidFill>
              </a:rPr>
              <a:t>ovements and pressure groups (outsider and insider) </a:t>
            </a:r>
            <a:endParaRPr lang="en-GB" sz="1200" dirty="0">
              <a:solidFill>
                <a:prstClr val="black"/>
              </a:solidFill>
            </a:endParaRPr>
          </a:p>
        </p:txBody>
      </p:sp>
      <p:sp>
        <p:nvSpPr>
          <p:cNvPr id="6" name="TextBox 5"/>
          <p:cNvSpPr txBox="1"/>
          <p:nvPr/>
        </p:nvSpPr>
        <p:spPr>
          <a:xfrm>
            <a:off x="276966" y="2852936"/>
            <a:ext cx="8712968" cy="1200329"/>
          </a:xfrm>
          <a:prstGeom prst="rect">
            <a:avLst/>
          </a:prstGeom>
          <a:noFill/>
        </p:spPr>
        <p:txBody>
          <a:bodyPr wrap="square" rtlCol="0">
            <a:spAutoFit/>
          </a:bodyPr>
          <a:lstStyle/>
          <a:p>
            <a:r>
              <a:rPr lang="en-GB" sz="1200" dirty="0">
                <a:solidFill>
                  <a:prstClr val="black"/>
                </a:solidFill>
              </a:rPr>
              <a:t>A Grade- Understand and explain that </a:t>
            </a:r>
            <a:r>
              <a:rPr lang="en-GB" sz="1200" dirty="0" smtClean="0">
                <a:solidFill>
                  <a:prstClr val="black"/>
                </a:solidFill>
              </a:rPr>
              <a:t>the media can be politically motivated and that people with poor political socialisation can be heavily influenced by its messages. This can be viewed positively or negatively. Explain that New and Old social movements are intrinsically different but can, at times, join in cause</a:t>
            </a:r>
            <a:r>
              <a:rPr lang="en-GB" sz="1200" dirty="0" smtClean="0">
                <a:solidFill>
                  <a:prstClr val="black"/>
                </a:solidFill>
              </a:rPr>
              <a:t>. </a:t>
            </a:r>
            <a:r>
              <a:rPr lang="en-GB" sz="1200" dirty="0" smtClean="0">
                <a:solidFill>
                  <a:prstClr val="black"/>
                </a:solidFill>
              </a:rPr>
              <a:t>Illustrate the  changing picture of the political climate and the affect on SM’s.</a:t>
            </a:r>
            <a:endParaRPr lang="en-GB" sz="1200" dirty="0" smtClean="0">
              <a:solidFill>
                <a:prstClr val="black"/>
              </a:solidFill>
            </a:endParaRPr>
          </a:p>
          <a:p>
            <a:r>
              <a:rPr lang="en-GB" sz="1200" dirty="0" smtClean="0">
                <a:solidFill>
                  <a:prstClr val="black"/>
                </a:solidFill>
              </a:rPr>
              <a:t>B </a:t>
            </a:r>
            <a:r>
              <a:rPr lang="en-GB" sz="1200" dirty="0">
                <a:solidFill>
                  <a:prstClr val="black"/>
                </a:solidFill>
              </a:rPr>
              <a:t>Grade- Understand that </a:t>
            </a:r>
            <a:r>
              <a:rPr lang="en-GB" sz="1200" dirty="0" smtClean="0">
                <a:solidFill>
                  <a:prstClr val="black"/>
                </a:solidFill>
              </a:rPr>
              <a:t>the media can heavily affect voting behaviour, not always in the way politicians wish, providing examples. Produce a timeline of social Movements, explaining how old social movements appear to have lost popularity.</a:t>
            </a:r>
            <a:endParaRPr lang="en-GB" sz="1200" dirty="0">
              <a:solidFill>
                <a:prstClr val="black"/>
              </a:solidFill>
            </a:endParaRPr>
          </a:p>
          <a:p>
            <a:r>
              <a:rPr lang="en-GB" sz="1200" dirty="0">
                <a:solidFill>
                  <a:prstClr val="black"/>
                </a:solidFill>
              </a:rPr>
              <a:t> </a:t>
            </a:r>
          </a:p>
        </p:txBody>
      </p:sp>
      <p:sp>
        <p:nvSpPr>
          <p:cNvPr id="7" name="TextBox 6"/>
          <p:cNvSpPr txBox="1"/>
          <p:nvPr/>
        </p:nvSpPr>
        <p:spPr>
          <a:xfrm>
            <a:off x="272945" y="4077072"/>
            <a:ext cx="8712968" cy="1200329"/>
          </a:xfrm>
          <a:prstGeom prst="rect">
            <a:avLst/>
          </a:prstGeom>
          <a:noFill/>
        </p:spPr>
        <p:txBody>
          <a:bodyPr wrap="square" rtlCol="0">
            <a:spAutoFit/>
          </a:bodyPr>
          <a:lstStyle/>
          <a:p>
            <a:r>
              <a:rPr lang="en-GB" sz="1200" dirty="0">
                <a:solidFill>
                  <a:prstClr val="black"/>
                </a:solidFill>
              </a:rPr>
              <a:t>All tasks throughout the lesson are differentiated. Groupings of students are based upon individual skill and knowledge level for that </a:t>
            </a:r>
            <a:r>
              <a:rPr lang="en-GB" sz="1200" dirty="0" smtClean="0">
                <a:solidFill>
                  <a:prstClr val="black"/>
                </a:solidFill>
              </a:rPr>
              <a:t>task, see individual task slides.  </a:t>
            </a:r>
            <a:r>
              <a:rPr lang="en-GB" sz="1200" dirty="0">
                <a:solidFill>
                  <a:prstClr val="black"/>
                </a:solidFill>
              </a:rPr>
              <a:t>Grade A students are used as an advisor and SMSC link in groupings. </a:t>
            </a:r>
          </a:p>
          <a:p>
            <a:r>
              <a:rPr lang="en-GB" sz="1200" dirty="0">
                <a:solidFill>
                  <a:prstClr val="black"/>
                </a:solidFill>
              </a:rPr>
              <a:t>VCOP’s are personalised to ensure they assist students in exactly the way required. </a:t>
            </a:r>
          </a:p>
          <a:p>
            <a:r>
              <a:rPr lang="en-GB" sz="1200" dirty="0">
                <a:solidFill>
                  <a:prstClr val="black"/>
                </a:solidFill>
              </a:rPr>
              <a:t>A grade students access Collins for AQA material as starting point, B grade students use CGP material as starting point for information.</a:t>
            </a:r>
          </a:p>
          <a:p>
            <a:r>
              <a:rPr lang="en-GB" sz="1200" dirty="0">
                <a:solidFill>
                  <a:prstClr val="black"/>
                </a:solidFill>
              </a:rPr>
              <a:t>All students have access to Sociological dictionary. </a:t>
            </a:r>
            <a:r>
              <a:rPr lang="en-GB" sz="1200" dirty="0" smtClean="0">
                <a:solidFill>
                  <a:prstClr val="black"/>
                </a:solidFill>
              </a:rPr>
              <a:t> </a:t>
            </a:r>
          </a:p>
          <a:p>
            <a:endParaRPr lang="en-GB" sz="1200" dirty="0">
              <a:solidFill>
                <a:prstClr val="black"/>
              </a:solidFill>
            </a:endParaRPr>
          </a:p>
        </p:txBody>
      </p:sp>
      <p:sp>
        <p:nvSpPr>
          <p:cNvPr id="8" name="TextBox 7"/>
          <p:cNvSpPr txBox="1"/>
          <p:nvPr/>
        </p:nvSpPr>
        <p:spPr>
          <a:xfrm>
            <a:off x="251520" y="5320966"/>
            <a:ext cx="4248472" cy="830997"/>
          </a:xfrm>
          <a:prstGeom prst="rect">
            <a:avLst/>
          </a:prstGeom>
          <a:noFill/>
        </p:spPr>
        <p:txBody>
          <a:bodyPr wrap="square" rtlCol="0">
            <a:spAutoFit/>
          </a:bodyPr>
          <a:lstStyle/>
          <a:p>
            <a:r>
              <a:rPr lang="en-GB" sz="1200" dirty="0">
                <a:solidFill>
                  <a:prstClr val="black"/>
                </a:solidFill>
              </a:rPr>
              <a:t>Key Terms</a:t>
            </a:r>
            <a:r>
              <a:rPr lang="en-GB" sz="1200" dirty="0" smtClean="0">
                <a:solidFill>
                  <a:prstClr val="black"/>
                </a:solidFill>
              </a:rPr>
              <a:t>: New Social Movement, Old social Movement, Pressure group, Insider, outsider, offensive, defensive.</a:t>
            </a:r>
          </a:p>
          <a:p>
            <a:r>
              <a:rPr lang="en-GB" sz="1200" dirty="0" smtClean="0">
                <a:solidFill>
                  <a:prstClr val="black"/>
                </a:solidFill>
              </a:rPr>
              <a:t>Key people: </a:t>
            </a:r>
            <a:r>
              <a:rPr lang="en-GB" sz="1200" dirty="0" err="1" smtClean="0">
                <a:solidFill>
                  <a:prstClr val="black"/>
                </a:solidFill>
              </a:rPr>
              <a:t>Hallsworth</a:t>
            </a:r>
            <a:r>
              <a:rPr lang="en-GB" sz="1200" dirty="0" smtClean="0">
                <a:solidFill>
                  <a:prstClr val="black"/>
                </a:solidFill>
              </a:rPr>
              <a:t> (1994) , </a:t>
            </a:r>
            <a:r>
              <a:rPr lang="en-GB" sz="1200" dirty="0" err="1" smtClean="0">
                <a:solidFill>
                  <a:prstClr val="black"/>
                </a:solidFill>
              </a:rPr>
              <a:t>Habermas</a:t>
            </a:r>
            <a:r>
              <a:rPr lang="en-GB" sz="1200" dirty="0" smtClean="0">
                <a:solidFill>
                  <a:prstClr val="black"/>
                </a:solidFill>
              </a:rPr>
              <a:t> (1979), Klein (2001)</a:t>
            </a:r>
            <a:endParaRPr lang="en-GB" sz="1200" dirty="0">
              <a:solidFill>
                <a:prstClr val="black"/>
              </a:solidFill>
            </a:endParaRPr>
          </a:p>
          <a:p>
            <a:endParaRPr lang="en-GB" sz="1200" dirty="0">
              <a:solidFill>
                <a:prstClr val="black"/>
              </a:solidFill>
            </a:endParaRPr>
          </a:p>
        </p:txBody>
      </p:sp>
      <p:sp>
        <p:nvSpPr>
          <p:cNvPr id="10" name="TextBox 9"/>
          <p:cNvSpPr txBox="1"/>
          <p:nvPr/>
        </p:nvSpPr>
        <p:spPr>
          <a:xfrm>
            <a:off x="4619262" y="5301208"/>
            <a:ext cx="4273218" cy="1015663"/>
          </a:xfrm>
          <a:prstGeom prst="rect">
            <a:avLst/>
          </a:prstGeom>
          <a:noFill/>
        </p:spPr>
        <p:txBody>
          <a:bodyPr wrap="square" rtlCol="0">
            <a:spAutoFit/>
          </a:bodyPr>
          <a:lstStyle/>
          <a:p>
            <a:r>
              <a:rPr lang="en-GB" sz="1200" dirty="0">
                <a:solidFill>
                  <a:prstClr val="black"/>
                </a:solidFill>
              </a:rPr>
              <a:t>Big question- Do OSM’s, NSM’s and pressure groups help or </a:t>
            </a:r>
            <a:r>
              <a:rPr lang="en-GB" sz="1200" dirty="0" smtClean="0">
                <a:solidFill>
                  <a:prstClr val="black"/>
                </a:solidFill>
              </a:rPr>
              <a:t>inhibit </a:t>
            </a:r>
            <a:r>
              <a:rPr lang="en-GB" sz="1200" dirty="0">
                <a:solidFill>
                  <a:prstClr val="black"/>
                </a:solidFill>
              </a:rPr>
              <a:t>democracy</a:t>
            </a:r>
            <a:r>
              <a:rPr lang="en-GB" sz="1200" dirty="0" smtClean="0">
                <a:solidFill>
                  <a:prstClr val="black"/>
                </a:solidFill>
              </a:rPr>
              <a:t>? Moral debate.</a:t>
            </a:r>
          </a:p>
          <a:p>
            <a:r>
              <a:rPr lang="en-GB" sz="1200" dirty="0" smtClean="0">
                <a:solidFill>
                  <a:prstClr val="black"/>
                </a:solidFill>
              </a:rPr>
              <a:t>Does access to media link with culture?</a:t>
            </a:r>
          </a:p>
          <a:p>
            <a:r>
              <a:rPr lang="en-GB" sz="1200" dirty="0" smtClean="0">
                <a:solidFill>
                  <a:prstClr val="black"/>
                </a:solidFill>
              </a:rPr>
              <a:t>Do OSM’s have a place in the spiritual world?</a:t>
            </a:r>
          </a:p>
          <a:p>
            <a:r>
              <a:rPr lang="en-GB" sz="1200" dirty="0" smtClean="0">
                <a:solidFill>
                  <a:prstClr val="black"/>
                </a:solidFill>
              </a:rPr>
              <a:t>Group work, whole class debate and </a:t>
            </a:r>
            <a:r>
              <a:rPr lang="en-GB" sz="1200" smtClean="0">
                <a:solidFill>
                  <a:prstClr val="black"/>
                </a:solidFill>
              </a:rPr>
              <a:t>group presentations.</a:t>
            </a:r>
            <a:endParaRPr lang="en-GB" sz="1200" dirty="0">
              <a:solidFill>
                <a:prstClr val="black"/>
              </a:solidFill>
            </a:endParaRPr>
          </a:p>
        </p:txBody>
      </p:sp>
    </p:spTree>
    <p:extLst>
      <p:ext uri="{BB962C8B-B14F-4D97-AF65-F5344CB8AC3E}">
        <p14:creationId xmlns:p14="http://schemas.microsoft.com/office/powerpoint/2010/main" val="169295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882" t="11099" r="9721" b="506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89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s4.mm.bing.net/th?id=I.4827050113369227&amp;p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386" y="0"/>
            <a:ext cx="2234613" cy="1340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740603"/>
            <a:ext cx="4722447" cy="1200329"/>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 Social Movements- </a:t>
            </a:r>
          </a:p>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complete the table</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635212635"/>
              </p:ext>
            </p:extLst>
          </p:nvPr>
        </p:nvGraphicFramePr>
        <p:xfrm>
          <a:off x="0" y="1976064"/>
          <a:ext cx="9144000" cy="4881936"/>
        </p:xfrm>
        <a:graphic>
          <a:graphicData uri="http://schemas.openxmlformats.org/drawingml/2006/table">
            <a:tbl>
              <a:tblPr firstRow="1" bandRow="1">
                <a:tableStyleId>{5C22544A-7EE6-4342-B048-85BDC9FD1C3A}</a:tableStyleId>
              </a:tblPr>
              <a:tblGrid>
                <a:gridCol w="4572000"/>
                <a:gridCol w="4572000"/>
              </a:tblGrid>
              <a:tr h="610242">
                <a:tc>
                  <a:txBody>
                    <a:bodyPr/>
                    <a:lstStyle/>
                    <a:p>
                      <a:r>
                        <a:rPr lang="en-GB" dirty="0" smtClean="0"/>
                        <a:t>Characteristics</a:t>
                      </a:r>
                      <a:endParaRPr lang="en-GB" dirty="0"/>
                    </a:p>
                  </a:txBody>
                  <a:tcPr/>
                </a:tc>
                <a:tc>
                  <a:txBody>
                    <a:bodyPr/>
                    <a:lstStyle/>
                    <a:p>
                      <a:r>
                        <a:rPr lang="en-GB" dirty="0" smtClean="0"/>
                        <a:t>OSM-Labour movement</a:t>
                      </a:r>
                      <a:endParaRPr lang="en-GB" dirty="0"/>
                    </a:p>
                  </a:txBody>
                  <a:tcPr/>
                </a:tc>
              </a:tr>
              <a:tr h="610242">
                <a:tc>
                  <a:txBody>
                    <a:bodyPr/>
                    <a:lstStyle/>
                    <a:p>
                      <a:r>
                        <a:rPr lang="en-GB" dirty="0" smtClean="0"/>
                        <a:t>Principal</a:t>
                      </a:r>
                      <a:r>
                        <a:rPr lang="en-GB" baseline="0" dirty="0" smtClean="0"/>
                        <a:t> Objective</a:t>
                      </a:r>
                      <a:endParaRPr lang="en-GB" dirty="0"/>
                    </a:p>
                  </a:txBody>
                  <a:tcPr/>
                </a:tc>
                <a:tc>
                  <a:txBody>
                    <a:bodyPr/>
                    <a:lstStyle/>
                    <a:p>
                      <a:endParaRPr lang="en-GB"/>
                    </a:p>
                  </a:txBody>
                  <a:tcPr/>
                </a:tc>
              </a:tr>
              <a:tr h="610242">
                <a:tc>
                  <a:txBody>
                    <a:bodyPr/>
                    <a:lstStyle/>
                    <a:p>
                      <a:r>
                        <a:rPr lang="en-GB" dirty="0" smtClean="0"/>
                        <a:t>Types of movement</a:t>
                      </a:r>
                      <a:endParaRPr lang="en-GB" dirty="0"/>
                    </a:p>
                  </a:txBody>
                  <a:tcPr/>
                </a:tc>
                <a:tc>
                  <a:txBody>
                    <a:bodyPr/>
                    <a:lstStyle/>
                    <a:p>
                      <a:endParaRPr lang="en-GB"/>
                    </a:p>
                  </a:txBody>
                  <a:tcPr/>
                </a:tc>
              </a:tr>
              <a:tr h="610242">
                <a:tc>
                  <a:txBody>
                    <a:bodyPr/>
                    <a:lstStyle/>
                    <a:p>
                      <a:r>
                        <a:rPr lang="en-GB" dirty="0" smtClean="0"/>
                        <a:t>Key Issues</a:t>
                      </a:r>
                      <a:endParaRPr lang="en-GB" dirty="0"/>
                    </a:p>
                  </a:txBody>
                  <a:tcPr/>
                </a:tc>
                <a:tc>
                  <a:txBody>
                    <a:bodyPr/>
                    <a:lstStyle/>
                    <a:p>
                      <a:endParaRPr lang="en-GB"/>
                    </a:p>
                  </a:txBody>
                  <a:tcPr/>
                </a:tc>
              </a:tr>
              <a:tr h="610242">
                <a:tc>
                  <a:txBody>
                    <a:bodyPr/>
                    <a:lstStyle/>
                    <a:p>
                      <a:r>
                        <a:rPr lang="en-GB" dirty="0" smtClean="0"/>
                        <a:t>Organisation</a:t>
                      </a:r>
                      <a:endParaRPr lang="en-GB" dirty="0"/>
                    </a:p>
                  </a:txBody>
                  <a:tcPr/>
                </a:tc>
                <a:tc>
                  <a:txBody>
                    <a:bodyPr/>
                    <a:lstStyle/>
                    <a:p>
                      <a:endParaRPr lang="en-GB"/>
                    </a:p>
                  </a:txBody>
                  <a:tcPr/>
                </a:tc>
              </a:tr>
              <a:tr h="610242">
                <a:tc>
                  <a:txBody>
                    <a:bodyPr/>
                    <a:lstStyle/>
                    <a:p>
                      <a:r>
                        <a:rPr lang="en-GB" dirty="0" smtClean="0"/>
                        <a:t>Tactics</a:t>
                      </a:r>
                      <a:endParaRPr lang="en-GB" dirty="0"/>
                    </a:p>
                  </a:txBody>
                  <a:tcPr/>
                </a:tc>
                <a:tc>
                  <a:txBody>
                    <a:bodyPr/>
                    <a:lstStyle/>
                    <a:p>
                      <a:endParaRPr lang="en-GB"/>
                    </a:p>
                  </a:txBody>
                  <a:tcPr/>
                </a:tc>
              </a:tr>
              <a:tr h="610242">
                <a:tc>
                  <a:txBody>
                    <a:bodyPr/>
                    <a:lstStyle/>
                    <a:p>
                      <a:r>
                        <a:rPr lang="en-GB" dirty="0" smtClean="0"/>
                        <a:t>Link to international</a:t>
                      </a:r>
                      <a:endParaRPr lang="en-GB" dirty="0"/>
                    </a:p>
                  </a:txBody>
                  <a:tcPr/>
                </a:tc>
                <a:tc>
                  <a:txBody>
                    <a:bodyPr/>
                    <a:lstStyle/>
                    <a:p>
                      <a:endParaRPr lang="en-GB"/>
                    </a:p>
                  </a:txBody>
                  <a:tcPr/>
                </a:tc>
              </a:tr>
              <a:tr h="610242">
                <a:tc>
                  <a:txBody>
                    <a:bodyPr/>
                    <a:lstStyle/>
                    <a:p>
                      <a:r>
                        <a:rPr lang="en-GB" dirty="0" smtClean="0"/>
                        <a:t>Main social base</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6638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332656"/>
            <a:ext cx="650742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HELP!!</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If you find the table too hard you will</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directed to this slide…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11422" y="2132856"/>
            <a:ext cx="9366859" cy="3170099"/>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do they want they achieve?</a:t>
            </a: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Linked to politics or culture?</a:t>
            </a:r>
          </a:p>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 people in the group communicate?</a:t>
            </a: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do they do to achieve their goal?</a:t>
            </a: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Which social class is most likely to join?</a:t>
            </a:r>
          </a:p>
        </p:txBody>
      </p:sp>
    </p:spTree>
    <p:extLst>
      <p:ext uri="{BB962C8B-B14F-4D97-AF65-F5344CB8AC3E}">
        <p14:creationId xmlns:p14="http://schemas.microsoft.com/office/powerpoint/2010/main" val="36550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384" y="740603"/>
            <a:ext cx="4926991" cy="1200329"/>
          </a:xfrm>
          <a:prstGeom prst="rect">
            <a:avLst/>
          </a:prstGeom>
          <a:noFill/>
        </p:spPr>
        <p:txBody>
          <a:bodyPr wrap="non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rPr>
              <a:t>New </a:t>
            </a:r>
            <a:r>
              <a:rPr lang="en-US" sz="3600" b="1" cap="none" spc="0" dirty="0" smtClean="0">
                <a:ln w="1905"/>
                <a:solidFill>
                  <a:srgbClr val="FF0000"/>
                </a:solidFill>
                <a:effectLst>
                  <a:innerShdw blurRad="69850" dist="43180" dir="5400000">
                    <a:srgbClr val="000000">
                      <a:alpha val="65000"/>
                    </a:srgbClr>
                  </a:innerShdw>
                </a:effectLst>
              </a:rPr>
              <a:t>Social Movements- </a:t>
            </a:r>
          </a:p>
          <a:p>
            <a:pPr algn="ctr"/>
            <a:r>
              <a:rPr lang="en-US" sz="3600" b="1" cap="none" spc="0" dirty="0" smtClean="0">
                <a:ln w="1905"/>
                <a:solidFill>
                  <a:srgbClr val="FF0000"/>
                </a:solidFill>
                <a:effectLst>
                  <a:innerShdw blurRad="69850" dist="43180" dir="5400000">
                    <a:srgbClr val="000000">
                      <a:alpha val="65000"/>
                    </a:srgbClr>
                  </a:innerShdw>
                </a:effectLst>
              </a:rPr>
              <a:t>complete the table</a:t>
            </a:r>
            <a:endParaRPr lang="en-US" sz="3600" b="1" cap="none" spc="0" dirty="0">
              <a:ln w="1905"/>
              <a:solidFill>
                <a:srgbClr val="FF0000"/>
              </a:solidFill>
              <a:effectLst>
                <a:innerShdw blurRad="69850" dist="43180" dir="5400000">
                  <a:srgbClr val="000000">
                    <a:alpha val="65000"/>
                  </a:srgbClr>
                </a:inn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54796816"/>
              </p:ext>
            </p:extLst>
          </p:nvPr>
        </p:nvGraphicFramePr>
        <p:xfrm>
          <a:off x="0" y="1976064"/>
          <a:ext cx="9144000" cy="4911774"/>
        </p:xfrm>
        <a:graphic>
          <a:graphicData uri="http://schemas.openxmlformats.org/drawingml/2006/table">
            <a:tbl>
              <a:tblPr firstRow="1" bandRow="1">
                <a:tableStyleId>{5C22544A-7EE6-4342-B048-85BDC9FD1C3A}</a:tableStyleId>
              </a:tblPr>
              <a:tblGrid>
                <a:gridCol w="4572000"/>
                <a:gridCol w="4572000"/>
              </a:tblGrid>
              <a:tr h="610242">
                <a:tc>
                  <a:txBody>
                    <a:bodyPr/>
                    <a:lstStyle/>
                    <a:p>
                      <a:r>
                        <a:rPr lang="en-GB" dirty="0" smtClean="0"/>
                        <a:t>Characteristics</a:t>
                      </a:r>
                      <a:endParaRPr lang="en-GB" dirty="0"/>
                    </a:p>
                  </a:txBody>
                  <a:tcPr/>
                </a:tc>
                <a:tc>
                  <a:txBody>
                    <a:bodyPr/>
                    <a:lstStyle/>
                    <a:p>
                      <a:r>
                        <a:rPr lang="en-GB" dirty="0" smtClean="0"/>
                        <a:t>OSM-Labour movement</a:t>
                      </a:r>
                      <a:endParaRPr lang="en-GB" dirty="0"/>
                    </a:p>
                  </a:txBody>
                  <a:tcPr/>
                </a:tc>
              </a:tr>
              <a:tr h="610242">
                <a:tc>
                  <a:txBody>
                    <a:bodyPr/>
                    <a:lstStyle/>
                    <a:p>
                      <a:r>
                        <a:rPr lang="en-GB" dirty="0" smtClean="0"/>
                        <a:t>Principal</a:t>
                      </a:r>
                      <a:r>
                        <a:rPr lang="en-GB" baseline="0" dirty="0" smtClean="0"/>
                        <a:t> Objective</a:t>
                      </a:r>
                      <a:endParaRPr lang="en-GB" dirty="0"/>
                    </a:p>
                  </a:txBody>
                  <a:tcPr/>
                </a:tc>
                <a:tc>
                  <a:txBody>
                    <a:bodyPr/>
                    <a:lstStyle/>
                    <a:p>
                      <a:r>
                        <a:rPr lang="en-GB" dirty="0" smtClean="0"/>
                        <a:t>You will be</a:t>
                      </a:r>
                      <a:r>
                        <a:rPr lang="en-GB" baseline="0" dirty="0" smtClean="0"/>
                        <a:t> directed to u</a:t>
                      </a:r>
                      <a:r>
                        <a:rPr lang="en-GB" dirty="0" smtClean="0"/>
                        <a:t>se the help slide if you struggle…</a:t>
                      </a:r>
                      <a:endParaRPr lang="en-GB" dirty="0"/>
                    </a:p>
                  </a:txBody>
                  <a:tcPr/>
                </a:tc>
              </a:tr>
              <a:tr h="610242">
                <a:tc>
                  <a:txBody>
                    <a:bodyPr/>
                    <a:lstStyle/>
                    <a:p>
                      <a:r>
                        <a:rPr lang="en-GB" dirty="0" smtClean="0"/>
                        <a:t>Types of movement</a:t>
                      </a:r>
                      <a:endParaRPr lang="en-GB" dirty="0"/>
                    </a:p>
                  </a:txBody>
                  <a:tcPr/>
                </a:tc>
                <a:tc>
                  <a:txBody>
                    <a:bodyPr/>
                    <a:lstStyle/>
                    <a:p>
                      <a:endParaRPr lang="en-GB"/>
                    </a:p>
                  </a:txBody>
                  <a:tcPr/>
                </a:tc>
              </a:tr>
              <a:tr h="610242">
                <a:tc>
                  <a:txBody>
                    <a:bodyPr/>
                    <a:lstStyle/>
                    <a:p>
                      <a:r>
                        <a:rPr lang="en-GB" dirty="0" smtClean="0"/>
                        <a:t>Key Issues</a:t>
                      </a:r>
                      <a:endParaRPr lang="en-GB" dirty="0"/>
                    </a:p>
                  </a:txBody>
                  <a:tcPr/>
                </a:tc>
                <a:tc>
                  <a:txBody>
                    <a:bodyPr/>
                    <a:lstStyle/>
                    <a:p>
                      <a:endParaRPr lang="en-GB"/>
                    </a:p>
                  </a:txBody>
                  <a:tcPr/>
                </a:tc>
              </a:tr>
              <a:tr h="610242">
                <a:tc>
                  <a:txBody>
                    <a:bodyPr/>
                    <a:lstStyle/>
                    <a:p>
                      <a:r>
                        <a:rPr lang="en-GB" dirty="0" smtClean="0"/>
                        <a:t>Organisation</a:t>
                      </a:r>
                      <a:endParaRPr lang="en-GB" dirty="0"/>
                    </a:p>
                  </a:txBody>
                  <a:tcPr/>
                </a:tc>
                <a:tc>
                  <a:txBody>
                    <a:bodyPr/>
                    <a:lstStyle/>
                    <a:p>
                      <a:endParaRPr lang="en-GB"/>
                    </a:p>
                  </a:txBody>
                  <a:tcPr/>
                </a:tc>
              </a:tr>
              <a:tr h="610242">
                <a:tc>
                  <a:txBody>
                    <a:bodyPr/>
                    <a:lstStyle/>
                    <a:p>
                      <a:r>
                        <a:rPr lang="en-GB" dirty="0" smtClean="0"/>
                        <a:t>Tactics</a:t>
                      </a:r>
                      <a:endParaRPr lang="en-GB" dirty="0"/>
                    </a:p>
                  </a:txBody>
                  <a:tcPr/>
                </a:tc>
                <a:tc>
                  <a:txBody>
                    <a:bodyPr/>
                    <a:lstStyle/>
                    <a:p>
                      <a:endParaRPr lang="en-GB"/>
                    </a:p>
                  </a:txBody>
                  <a:tcPr/>
                </a:tc>
              </a:tr>
              <a:tr h="610242">
                <a:tc>
                  <a:txBody>
                    <a:bodyPr/>
                    <a:lstStyle/>
                    <a:p>
                      <a:r>
                        <a:rPr lang="en-GB" dirty="0" smtClean="0"/>
                        <a:t>Link to international</a:t>
                      </a:r>
                      <a:endParaRPr lang="en-GB" dirty="0"/>
                    </a:p>
                  </a:txBody>
                  <a:tcPr/>
                </a:tc>
                <a:tc>
                  <a:txBody>
                    <a:bodyPr/>
                    <a:lstStyle/>
                    <a:p>
                      <a:endParaRPr lang="en-GB"/>
                    </a:p>
                  </a:txBody>
                  <a:tcPr/>
                </a:tc>
              </a:tr>
              <a:tr h="610242">
                <a:tc>
                  <a:txBody>
                    <a:bodyPr/>
                    <a:lstStyle/>
                    <a:p>
                      <a:r>
                        <a:rPr lang="en-GB" dirty="0" smtClean="0"/>
                        <a:t>Main social base</a:t>
                      </a:r>
                      <a:endParaRPr lang="en-GB" dirty="0"/>
                    </a:p>
                  </a:txBody>
                  <a:tcPr/>
                </a:tc>
                <a:tc>
                  <a:txBody>
                    <a:bodyPr/>
                    <a:lstStyle/>
                    <a:p>
                      <a:endParaRPr lang="en-GB" dirty="0"/>
                    </a:p>
                  </a:txBody>
                  <a:tcPr/>
                </a:tc>
              </a:tr>
            </a:tbl>
          </a:graphicData>
        </a:graphic>
      </p:graphicFrame>
      <p:sp>
        <p:nvSpPr>
          <p:cNvPr id="4" name="AutoShape 2" descr="data:image/jpeg;base64,/9j/4AAQSkZJRgABAQAAAQABAAD/2wCEAAkGBhQSERUUEhQUFBUWFhcYFRcWFxcYFBgXFRQXFhgdGBgYGyYeFxojGhUXHy8gIycpLCwsGB4xNTAqNSYrLCkBCQoKDgwOGg8PGiwkHyQsLCwsLCwsLCwsLCwsLCwsLCwsLCwsLCwsLCwsLCksLCwsLCwsLCksLCwsLCwsKSwsLP/AABEIAK4BIgMBIgACEQEDEQH/xAAcAAABBQEBAQAAAAAAAAAAAAADAQIEBQYABwj/xAA8EAABAwIEAwYFAwMDBAMBAAABAAIRAyEEEjFBBVFhBhMicYGRMqGxwfBC0eEUUvEHI2IkM3KSFYKiQ//EABkBAAMBAQEAAAAAAAAAAAAAAAECAwAEBf/EACQRAAICAgIBBQADAAAAAAAAAAABAhEDIRIxUQQTIkFhFDJx/9oADAMBAAIRAxEAPwDxh4E+t/dOc+UBz7nzKdUH8paBR1W6c1lgkDgnufe3ssY7LBHJSsCG5vE0uEERobyARYgwdlGAmIn+FOPhGUx8pmBuErGTp2afhHaEMoPpNgAsMglobduUmHCXX21AMX2BQ4iQA1ppuEhzcwkgiQ0Cb7G0xB5qqwGEY+lUhxFQDOASAwtb8eupghRKzC0j0dytYhRUFbO2WaXGLZosXweuP92GBuWWnwkG4bA/5RfafM3h1cSXeB7QDA8ZnPEAjU3kHcK1a3LhO/Y7MZgeLMWNg2cIu6STm/4jeVT4jhVV9Pvw2aYF3AW8MA+txI6rRfkXMq/r9h62J/2QwAwyzzIg/EW+EawBre28KNw/FlpJYGHKPhc0GRMGA4G8X2Qael9duhBQC3O+GxN94m0/ZUOO9l92bpMrVA2oGsbmLnmDJYImDo24gRF3XgBOqcSqd48MqEUnS0WDS5rQ7IDa5ynXqr3/AE97NU3tFWrBBnw5rbDzk/2mNbStNU7D0XuaW1A40zADvFFPYWPLQ+XJNxdaKJaI3YLgj2PNUuDmfpkeMAtltjdphzfc35+gMKhUKIYABsIvc20km5R21FRRpUNEludZCyofeyntqIjCvQ8y570IuWGSCZ10obXJ2ZSlZeLQq6U2V0pU2O0OJSSklcrxZzTQspZTUoWkLAdKSUuXmkUG6Z1pWhJSLiuCpGZGeMWEgauKI2mqJkXEWnh0R1MBPY9DquRsCiDSoedctYKPlh9ASb7/AHSd3EyQiVXAn19UJ5iwUiAMskwnsb6rmOhHygArGFFIxZGayxnp6Jja0t+SKKoi2yALOa+BIsRod597KyrsL6Ty1vi8LnxuB0jQSDM7qp62N/pf7qbw7iPdva4STbQxcX9drJJL7RbHKtPpllguH1T3VJ0021KgMukNuQ0GQJEE/MdUPEYGtQc5pe4Bry0lpkTAmADGhv8ANavgtBmJe2u/PmEM7qzWyW2IOgblMm23RSqHZNpf3bjD8wNvgyHMcthEgAGD1spKZ2Swa0/8MpwzgTqlN1S4a1pPUkXi/P8AdUtPDuNRvhu7QQbzy3vBv+y9U4l2Kf4mUJFN5EDMQGyC3ncAWk/pgInZ3sm4QMRTaTTs17hfLPhaI3b8QcLjTdOmc7w0A4F2df3BB7wOc15sA2DllsPF5dmg3g3sjdheEYii+p3tnZhna6C4tcCQQQTaQdfNbdrIsPz+UuVWSC4iSulLlXZFYntHByXMuypQ1Kx0zpSEJYXSkKDYTgulKkbKKIi5cuQGsSUoSJUOVB42FYE7Mghy7Mi5gWMIXJhK7MklRci0YnJJXSkWUjOI8FOa9BzLgVeMrOeUaDmqhPelBXFqqnZJqgeZKnZVyYmfK4YTPnb5prwZUmo/X8+aLQpSCTy22nRSs5rIj23RKdM+abWbB5oveSPRYw3S3rO6KKEiZPkggblSGv5baBAw1rVLoYPwh2pmNtZ8/JRqLJIk5RIvHuVo8BwkOAdTcHFs3AMagTtprfZJKVFccHJhMHjajnFzXEHMMwbOWSHSSOd9uZXpfBMQHU25gSQdXXdLTEyvPeCsf/UTlJ8WU+GfCbGwFmwJ0henUMLCi+z0cL+OyypVVIBUOkIUtivFizTHrk4hMKd9aJLvYspUyUoKEZUGUbHJSU2UkrSkaMaFJTMy5yaFPkV4hAU6UMFLKDYyQ5ckCWFkwNHJYTgE4lGwAiuT02UjY6EC5cuUmWQhKG56e8qLXdCVugoM0ojCqwYgjdCp48ioPpBvPlurY5pUjnyq1Zd5UuVDo1g9ocARPMQfZFBXcjgYvdrly5Ex8rPMmCd02TztyS1aOpkan6phOykQCF26kUWz+aqHMKbTdEEIMDOe0JKIg6TfTZDdc6orTsLFBhWjTjhzCyKd3QJAcA4NvPgOp8zqolHhtem4QH0wTlzNsbxq0agzofKV3AKYcYqMa8aA7jTfWLR6rY4cgAAaDT0XO3Wj0YY1lXLosOzuD7oAuOZ5EOP+ANgPZaugLLP8NbmMLRUqRDZ/OiMUVdLQZrEZhTaJsiJmq2BO9BMyamylzJoyBKIspsrpSFZsCQ7MkzJhKZnSthSHucka5AL5XJGUJkrgg0SXEAXJsFPr1m0KTnZWvIFy4WiQLcheZ6Ixi5CylxViYfDF19Bz39BuUbFUQ1rYmTOpnSFV4rtPlBygFzbGGuya3AIsD6owxwqZYIMBwMEROYcvRWcFGJyrJKc14CyulNlco2dYspF0LoSNjo5clASOU2yiQCuSodR6lV3WVbXckCzndETDZZAMTyIF5vv5KufiYPlqm/1MwfVUhLi7IzVqjU09IHsiGmq/heNztuIIt59VO7xenF2rR5slTodk6rkzOkTbFtHy6KFyTzMI2JpGxIsR4TBgxYwdxsrbs72efjcUzD0zGYkuMSGsbJe4+Q+ZA3Wk/wBYeGU8NXw2HpNyMpYZuUb+Oo8kuOrnGASfNQ72TRgcgiCmhqIQI6whglYA+kyDz/Lo7WjlP1QBKk0KcnU/nVKwl3wGg4vkRE3jS9uei2NPCoPZzBU6VDvHVA5u7hmy3I1adHTYwtBRphwBZcG89FBq2eli+EaE4RRLXBavBXkHQj7/AMqhw9OCpeG4mG1mUyD48zRyPgJ+oAVI6FybTLMNykgrnPQcc1zWg6iXAG4EFwyiTvE6CCbKA3ibDPiFjF7cv3HuhJ06NjdxtlrnXZlXtxS5+L6qf2dH0Ti9KHqAMUuGITWJRLfUQ3PUR1ZM79Ix0Se8T2vUIvTmVELMzQ8LoAMLzqZa3y/Uft7qLxJjn+AOLGuBzkRJGmUTIEyZtoLaqVVxADWsEeEAW0JAufUyVDqVCV3RhSPPllbbM/XIaWte02kwXeEFrQIbNiwkjXndXHB8OGkCACWQSABJbF7eqEcMJJNyRBJuY5cgOgUj/wCVw2DptqV3ZAXZWhrXOPi2ho35/uhxjG7+wzzTycfxE1cq1vHqZcQZbffkSYJ3CnsqAiQQR0K5JJx7OyM4y6Y9KEtKi52gJTUsk6somrochvKdKZBJgCSdAouyyoG6iXEBoJJ0A1Uyj2da3xVTmP8Ab+keZ/V9PNWGBwwpC93kXOw6N/LojW53Sbhok9TsPdduLBW5Hm5/UOTqHRgO1rGsqgsDQHN0aCJgkTy9uSrMO4nSDGq1B4WzFYqo6q4mlRZeCRJBOp2Eybcgs1iq9BtYPotIpyQRmzSAb3Okg6JJRtuX0NGdJRfZO4VUc57WgkCTeYi146rTBZbg+HJrDLaBmEixEwR0/hakLowaiSzPYq5dK5XshRjf9COCtFGviyJc+p3DZ2a2HOPq5zf/AFCy/wDrxVnikaxQpW/9ypHDeIV8LwygGse0vJqMeKuQDPVJBybugTJ2AhZft5xSricU19YDP3FEOLdDDNfWfqoRl2hpQ4xT8mXzlGpsEjNIB1IAJ9iRf1C6nh3OcA0EkmBy9zZGxnDqlF/dvaQ7lrPlGqFk6fZbdl8DSfjKFEkVG1Xd05xbEd6HMBaDoW5munmLdY2M4XVoVX0qgLXscWuBEXG/kdR0Kv8AhPYqvSa2tVZVpVWuDqTCy7ixhqDW4JLQA2JutZ/rNSpMbhq0Za7wQ9satDWu8XVrjH/2QW7H40k2YHB4tzcrS6Wg/DtfeNJW04Jx4ZACQIB1/tEn5aLzWli7/h9lJw/EyCeVrfnRI4lYZUtHo7uPBniLrRN1XO7Rl3EMMAActVgtr43NBvNxdXXAOEDE8Gpu7pgzOqhznACpUeHuyFrtS0eEC9i023Xnj+GYn+op0gx1Ou9wYy8SX+CxFgBJuDYLKDWzTy2qR7+KRM5gGta45SbGCZcNLgzsvL+JEYXG1nf9ynZzHT4W6AN0jvGkFvldbTjNetTpROYtGXO2crqjW/7mU9XzGkDrp5zx7glU4SliO7qQ4vNV0kxIEHL+lut+vVUmk1RJNx2i34V2p7zEYamf/wClZueYyhj3jwgjSB01K0faPixBk0RSotDzScABIGsjXxRIJ1hea9m+zdXF1AGHI0Fs1D+kuPhA3c8xYDzsvXON9jXVWBoe6plBY4OyiMonODpc3y9ShCFj+6+2ZrDcZY6BmgkAwdb/AF0R24/MBH6jDeZ9PyyzHF8FlcGPAp1AMucNIYQPCJMyDbYW6qL/APKvoufmYQRlDRsBpO8yBYi2pupSi06OhZdJs1eJ4uGuPiAsIgWHM9d1T4TFYrEYxoo5niZNMQ1opgSS4kgCxF3cws4/ixfUExoBcDXy5SvR+ynZTEUhVxFV47qvRY0U2yKhLi10kgeAZQd5veIWUbYPctaK3H8TcwsazxOc7KALumcoAG97ecLS4jgGJplgOR7nGDTYSXtESTcQQD+FZ7BYSpQx/ed0X3D6YAL3FoEBpiTIJk/dX3Dq2NFavTqGi2s9gZSqNL3NaS4GpMiRAg//AFN1VQSVMnLJJy0wrg6k7K4wYvDgYB5xbZdx/EPoiiYhophzv+TnHQ7kmYA8kPstw97OIva9/fsaXFriPFAkDMNzm+que1fE21GOolueR45sB8LhAO8xDtloxqwTycqVHmvDe0mXFYnvK7jTcDllxJBJ8AaPhBEx6IWA4q3Eju3HOKfjJM6D4swI1JDYg7FUmIwNYg1+5q9yaoAdkIYSLSHcw8fVafhLKLO8e5mUuY2KcFoqAkSSQfDaY58+YikCeR135LrgnZGk2i/iFbOTUGam0EgCmWAS8RPM8tDE2UrD8WptpB4MNAnne+28rWYfj9KphhaQQWOYLBtoDSNdNPJYjg3BKdapUqVZfRpiG08xE1HS4542DWC2sn3MoKaS/QQm4OwrO1lWlw6iXh5qPdUJfkMEd44Wyg2ygAX94MT+D8UaaLSTcibzMOuLHe60OJ4c6rh8lMNpNDYaGw1tiDHkD81kqvDQHZHkgg5S5pE636Gy2THKS0ZZuLtItn8VYN1Y8BxVN73OzACmJv1Ot+Qm6ou1XZwYdhqUqhcwWc10Zm21zDXe0Ks7M4Yvz4nMHUWS1wv487SMotDtQSFyxjOM1yQ/8ic/iaSr2zpvxTKdMtLA6H6yLwDfQTF/NWXEe0NNrRRovBq1HimSLtaXAmZ0NgRbcrJHsZQpPFWi7/ueFjGtH6fDBcInSNJTez/Eab8GyoGPa81XVIcQYIOQZSIgZcwA6nmutubRNqMZ+UXVTg1N+Fq0mvPeVDldMR4dBHIyfULMYXgbabch1BJnQknmB5BWtPHF4a9puZHuPkoeOrkNzHW0+hj6FP7cKuhXll1YOq59GJcWlwtlLTY6WEx6qRh+NPbLi7MI3QsTTa5mYiSOo5Hb1UA05AGkfn3XDl5YpUmJzky7HaQ/2j5rlSjCjr+ei5L78/Jtmt4v2eoOwVOkGZ+4ZkZmLgfCWtMkW9DYTZed8U7Od+0wclVoc1v9uVpJDXTcCSb9d16vxhnd4d8CNYG8vcTr5wVgcViXOqFrfha+o4mNczoufay9TjHwZt1Rjf8ATrsbUxmLeHvbSbh3MNXM2SS5xAaG6GcpubeavO2vAW08fh3sdT741G91RotBD3Nq2MyIJda426LT9ma5p16gpsa416YNV4dGUYYOLTB1Ls4Ekx4d0LhbaD8fRxL6TKbmGqG3kyb5nD4ZBcYI0Lt9ovjGykV8S/wHbHDUzVbVouw2JYwOeK0Bz8xiWvtmaHG8R8S8p7dUv6qMTTBc+YqNZmeA2DlcdSIgieRHRavti3vsS4v/AEvORwk5R0nY7jQqJw2maHiZIe8Q98kGCRI5cttkssqi+ImmeTiiZBg3sOsaq27OcGOKxNOlpnqta8jUNPxeUNBPsvXMLxt9EQ1tMOJlzw1suECznRmkRz9E2pxRr3tqPp087DIeGgP5GXanXdTllj5Nouu0lZrCabIa2lTaKbBHhNMiMo/8TCdwThlCqW4yqwzScSxpBy96WlrnN5tg6aT1Cy3EMeanivmcXSf2Wtx/FQcPSDAA0Ma2AbAwJBgeE+a0MinLQ6knoru0HGjWcWgeEGL9OQ0HoqPidBtWm6k5zgwxYEwDHh8IMG50Xf1TXVC0T4TvGoMGDvsm4vG92Mx3H0H8BW5aFfZJ7P8ACzhn4am4ipTY9rgWSGlzqhJ1glwGS5/thbniPEnMpVDTABIEknQEkerrlZmrxDD0MLSqMaX1XtZUzOJMTchuwgwNPZdhu0Ta9F7KmVhdA7yNBNswHXkmhFRDOdmV7QtzlsS6XxJ1gtcfnlUHH8HNZlNvwhgItqRBLddpJ1/uK2HFuyhpgHvGPktLYkOkEOBE/uqjxZuUcwQVy+olKL0T5aoouC9k2jE0XPPhD2moOYBBPobheiYntKTSjO7M5zi4gAWjKPpKzTtvr72Kk8MaH12NdpPi5Q3xH5CJ6qEcs7pG5ao9I4cwUMOHETUcGzpmJdcN02mPdDxNan3zSWA1LNkWkuBLvMNbNzzULDccNSoQYMGTsAAXTHNVx442o6pAPenM0ToA8taSOpDgOdl6KkhqIvFsMcPWD8NnAe0EuEmTmM7G1m2UKjxc521HNDnMmZGp2JB5Ej2C2vFeICk1tNsggAegsflf0Xn9esHPNQ7udI6uP8LTXwYrbuzQYXD4jG1G1XPFGmAPFuSDbK0m/npbdEq8AwbQ5viLwHE1c0uBnWPhItp/lZ6rxRx3I2G1uUe6ijEOvc6dN/suH3lW1YbRpqHBcOHtZTLqj6mWXF0DLJJcGgRYDqrXE0MJhWuaA0Z3947xGXPIDSSSdYA/Csr2bxYZWMkAljgJJFzBgHY6woHbLgWMYe+c+kQ4mKYLpyNAuZ3jqujFNcbSHS5Ls0PHu1uTCUi2S54LcrASZmDpoLiPNU/Z9tTFjNTY51/FNiI5yd4UjgNd1PC941oqPzOAYdWiAQRFxotD2TxApYeo98DM9xMSCA1o2AMqtu/wzSpKtkHEcPxL3sp1cuSo+DoSAASSQDA8IOuqn9oajRSyMgNZsBAAb5W1WT4pxXEOd3rqRZRJIaS45gG6OjXVSMGamLAY0kuN3CQLNOsk6aeqTkk6vvyauL2aHhNIU6dEugkOzX/SXu1jpM+qzfGuFZKFVoOQBwyZTFg4uMRta6tO0vEX0qoAax0QYk32IMa3HyCw3abiVeo2GMANV4YSHHwte68edxOypJ0K5WadhbkDg0NBOg0ESo1cAy0npZQnYk5bGANF3eyfzdcX8mlVE7JGdoEMsN51smnVMAg+QRsLhTUqMaP1PA5aqEpPJIY4O81y9Pptw7AGxS8IAvlm1kq6v4v6azF9scfUykGwzCDsbmSAdgYgnVYnh2Lq+MPfnBMiYIBuCQNiR9Fc8a4mXHuztlYOQySNVX0sNGvIzHUKuTIr7GcnXFErC8RyZo1c3KdrEgn1sLIX9R4gYvP1Cjd0SAP831RKLTuN+vNcDk32yVsdXxOcydf2sn03WI/UP2TCOU3/AHSNME851/PJI7YQzZJmNEjGyL2/goQffnv8gl7y1vz22QMPAEfgRqFTxBoMAwTExbmFDIgAj1+6dQdcX9PyyZaBY3EYF9GoZhzXgFpcZDb3Iyx1lFx2CJhr4kXtBB1mOYKTG1piT+eqRry4AHbT35KryP6Gc7FdgH1cO8teQKABytbmLmucfC3kbSsbwHFVKlfESXkAWDpgDNy0adF6l2RH/S4ozcPYOoytcfa8+qhM4RRGH71pDHR4hAglznctNB7rpx/1TKLcSJgeIvexrS6QLNHLf5EqyxBDqLg4NzRY76jf5Kq4Zg7kgQGuknbQG35upeLrZWCRuujuDsk9Fc+oQen21/PJdTeWEEbabzzsouMBEGbGZ2j+FMa8RtpcfnmvKehbJWD404eJ28gzy/CPdMwuIc1+dpvI9QCCB8vqo7akmCBEen5C03ZLs3/UuL3SKQsTJBc6BYcgN/RPFyk6QybZa8Y4UcVTbWpkeI5rG8x10INiFneIYY5bthwNxGsfgW2xNQUiaFMBga3MBGpsT5yZWUr4hrnHkWy3WQSdPQiF6fHlGmO0UdQQII8/zzTabr8+Q9xbmr+pwcVKAeXDUiR8QNiPPVN7OcNIxbZuGtdUBjl4W/Mrgn6eUXX0JRL7PdiKriKlX/ZbIIbq8gQRI/Tp5qH20biHPNNzYptbertl01jU2EHS60b+J4itWFJjmNBEl0XAFjvql47SBpd22XXIvq4gan1JXZHEoqkUWjz/AIRj6tL4XGCbjY3tbRaHBY41O9aXOBqCQ0fAX9QOmyqsfgu7JAIcW0y5+W+UmwE+3uoXDcce8hv6RJ9FbVUyak07LTtC+s57qbyMwZAg+ESJgWgXMKy/04wjg2tUcC1zcrBOmUyTodZA3VdxnG94Wu3ygHzBOqiYDHOY4kGJsYsCDqDzSe0m1LwFvZc9ow55Lqjclvha1pJgkXdIj3WaYyb31kafbRXj+MVMrhUOa0CQNBO++v7qjbiBLo035A/m65M2bXFAYppwI5+U+iWiLCfyJTBUunscT+c/8rhAg1tdvZWfZ7hNWpWY5jTAM5iCG7E3i6ldleDiqe8qf9plzP6jy6jmt3SxYa0ONs3wt6bADy1K68OG/kylEB3ARPwn5JVZDEkrl32w7PIMkmfOPeClIif4/Oa4WHT7JxiPovGbFI7hO9gdvyUsW0lEaJ3HW6dSokHrr5g/xdKCgDzB6zFkJ1MkzGWbm826SpVVnlIPxHSeX+U2AROlo8tVgkTDXv5/nqiOaNfy/wBlKotgaDkLX10+/qnd3mbFov8AsswIimkI6QPextHmUOk2ASBzjkNNlNcARcR9jt8lzWw0cidT5c+fVazUQqzAZOnIfmqHTpki2gOm91JqjSNoQgcs+sgXi0DyRsFGs7JP/wCnrshhMtIzRuyJM2yjISqjEVgcOQDcPAA5h2bNbeIHujcBxuXvASIc0CSY/VEW53VZinBzzlttobE3H7ei6lkqCKJ6LrhjGnAmR4m1XCb2BDYFug+SouJ1DmA1mZ6TZTf6xrKQZBl5cXOnlZoPt81XOa57j5b69B1Reb40BjA4AiQCA64PsJ6SnueIsdb7W5mOSj1wRBMddZHummmXDMDOojc9RBnbRczRP8Htqw60EHrz/glevdiKOXB0z/dmdz1cY+QC8gNEtBJB0uTta/yP0Xpn+nfE/wDp3MdbI63/AIv8Q+cq/p2uYYl1x7CCoBs5t2uH6Y58x0XmeNzMqOYdWmfQ3XovEuLNLXRbmTYWXn3GMQHVg8aHwlekmhmnRO4UXVgKU/HVaZ6Fhk//AJn0WzrYdtOq0NFiwMHMbj3hYvszi+7qi0nQcpIIv0urnHY2p3udxbY+HKbWI21CD7DHorDjzQxBI0JyuEfpJBMHbRWmJxeeiXsMEmpltzzH6BVfaJ7XVi9sQQHD1aCfmo3DOJBrAHO8AeJ8p290UBvZC4diSf6nMSS6i8+ocD9lTcFqtbJcRrHWd1Z4mt3Zc1uuVzSY3J29FVYLgzs5qO8LXiWgzJvchv0KH+C0W72yzML8uvNQu8+EReTPoP5Csg3MLfC0QJ/NVDxFPKZ6/ULcgqJ3HmvDabmxGYB4MiZ+HT29lEoVZ16TyurnEv8A9ieUH2VZ3gg9et58lweqSU9CPsUtg6bC/KVL4fQ7x7WZoLjrrDd/vyVdWq3idDZScBxM06geL5Z1/wCQIvGmuq5o1asKas9HwAYWFlO1NrIEeep66n1S0GOc8vJMAZWzoAYFgN1R8G4rlpucG5i9wEAxz+claB+J7ukHVhkDSHZGnM6xtMCPmvWi00XZbU6QgeQXLOnt/Q/tqezf3So8kLs89zXO0W/b/Kc026yT5lR21bnz9Qlc8GwPL1MrxSdkxtLXX0XU6s2t7ckN1WWxN5+R1BCaHw3XT+N0Ah8S62x5/m6DUZ4SNeS5r5uRy9p1HPZIHAuG8GJFweVt0aAPqnKOR5fLkkw9SAZ+x8W/p+yY+pJIn80gfJCzlosTpqOmvnfZYFkh0gHcRc/Lp1XB8TB8pHVCDiQLCDBJvdDfUB05bRMfgWNZMZBE22215ff2TKmBI1N7+/3ELsO+dtbyNjB1T67CSJ6T8/sjQbI1OiTM6TGlocJRhh4HM79Y3+iIABa/XT26JKgkfQpWEa0eCDeDGnMgz05rqQvM/kojnxMzvvbX9k6tEecC1+p+q1msjnA5jOkn9o9lzcLB6aA9LwjUqhttCdTdLspEHWRy+61s2htaiC3KdLzysp3BsX3FQEHwuEEchaDHRQsvi/JRcOyTb9Ov5yRi3F2g2aDE4gOBNjfQ62O4+6o8bc7Ry69Oqk4muSIMC1iOqr6ovBPqF1vPY1i06RBMXhWVauCBDcp3uST7qmbWINjOv+PupJrmL6kLL1HYpB4rjv8AcDZm0+RH1si02wx3I3+iBisCS5tQCWy5pdyJajMMMIO7Y6yQqwzNvZpUdw7CmvUFOAZt97nlZXHGsHTpw0PL3gDMYtppOw2AHJV3AcaMPUD6nw5TdokiQRPmkPEQ+oX3+LQ6wL/dN7n0FUkTsXQ7sUxEW8Xmb/SFU4pmY+oWg7TcQZUNPuyYAOvU/JUVWl8yrOSQreyU45qTvI/JUlQEuAaCSfp/gSrenUMGNIVTVwkmY5dOt7rj9S+TT/BWhrqY52tPubD5IJq/Dbz15X9P2Uw4Uulp9rRDtwfzZAxVHISBNgDM6wI2XKgNGp7EjMGzvXHsGT9lpe12OFOnla34wQSbxpIHVU3+nDIp1HvtlMhx6tifZXGPwra9WmXSKbJ1iXaQOs6+i9PF/RItHoxjeGVSJyG99Oa5bGp20oNJaGEhpIsLWskVPcgY8y7/AGN9vzZOw9tv/HrteExt77ECR0+yIw2+S8ggtksAEeWvr12tCm8O4PVr2pNkA6kw2/MlQ8IwVHinJGci9o1ufNbbC4jKO6pDKBA1j2j6quLGpvZVKzPY3s7WpaupkwRAdcDpYXVHUm82g/DG87nlZaTjryDlB8Qm8WiJ3vKoKokE7xPUxzKbNGEXUQOIMPG/qdjO6HRpwQOs7xO3mjYVnhEgGbwbieqFTq5oPUkdNAR8lASiXWfYgTHTWJA+/wAlX1GjOGybAC/l/KnijLo6Kvq0pcctiInlExYeYQC1ZNw9W7XE/Da2m2+/JGc4yYtfrM/tp80Gm0XJ0BFo6zqpjWiZ6lawIblBgwZ3+v1SubNtv2Uihh85iYPNCey59kKGON5B+uia6x5JjqO4JH8JXOggawAfdAIZ9Mt1AkyfslzRBN9hbrooP9ZD5iQdQUeliQ5vhEGd9P8AKyTA3sR9XfnIPnKLhnuseZN0GzJMSZkzp1hJh69oFv5/wiCyRWxXORaPb8KEX2Bg6HUIL6+XTkSZ0/LJG1SB1+Wv1WRrHCJPLnv+SpNQW35fsoTaUOmbExHVH7wi3+FjEplQ5ADpMnkTe/zQDGaY05o7D4AZO8DaSo4MuIPL00RsYJTpgjSeX57IT+f+dPsii/pomOsJ3gT1VYT3s30dUAiZva35ok/SPJCqy6oNNJPz/hSDTsDO11WU1sAzCF2WDc7yNphR8YDYANN7yYMyNArFjRExy80I4YTO4lc7nfZgFOjYmSZEEbCDshPpknnMC+kfubqe24QnC4HKfkkMW3Z2vkZVaCGyG25X+anYzEllN4zlzg0ASIjPEx6FUTK2UggA2ETpaNk+vxObOaHSb7XHULrwyuNeBuRB7w8guS/1P/EJFrQtn//Z"/>
          <p:cNvSpPr>
            <a:spLocks noChangeAspect="1" noChangeArrowheads="1"/>
          </p:cNvSpPr>
          <p:nvPr/>
        </p:nvSpPr>
        <p:spPr bwMode="auto">
          <a:xfrm>
            <a:off x="63500" y="-804863"/>
            <a:ext cx="2762250"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8323"/>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9591" y="2417"/>
            <a:ext cx="5400783" cy="923330"/>
          </a:xfrm>
          <a:prstGeom prst="rect">
            <a:avLst/>
          </a:prstGeom>
        </p:spPr>
        <p:txBody>
          <a:bodyPr wrap="square">
            <a:spAutoFit/>
          </a:bodyPr>
          <a:lstStyle/>
          <a:p>
            <a:r>
              <a:rPr lang="en-GB" dirty="0">
                <a:hlinkClick r:id="rId3"/>
              </a:rPr>
              <a:t>http://</a:t>
            </a:r>
            <a:r>
              <a:rPr lang="en-GB" dirty="0" smtClean="0">
                <a:hlinkClick r:id="rId3"/>
              </a:rPr>
              <a:t>www.bbc.co.uk/learningzone/clips/pressure-groups/5620.html</a:t>
            </a:r>
            <a:endParaRPr lang="en-GB" dirty="0" smtClean="0"/>
          </a:p>
          <a:p>
            <a:endParaRPr lang="en-GB" dirty="0"/>
          </a:p>
        </p:txBody>
      </p:sp>
    </p:spTree>
    <p:extLst>
      <p:ext uri="{BB962C8B-B14F-4D97-AF65-F5344CB8AC3E}">
        <p14:creationId xmlns:p14="http://schemas.microsoft.com/office/powerpoint/2010/main" val="162667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6925036" cy="224676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Blue team</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 must create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paragraphs that</a:t>
            </a: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ink all of the words in the diagram</a:t>
            </a: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ogether. It must provide an A grade</a:t>
            </a:r>
          </a:p>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Explanation of each word integrated within it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1026521" y="4005064"/>
            <a:ext cx="7116051" cy="2062103"/>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Green team</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Provide a definition of each of the words</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 the diagram. Which pairs of words</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ay link together?  </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159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1013569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9985" y="0"/>
            <a:ext cx="1484015" cy="1296144"/>
          </a:xfrm>
          <a:prstGeom prst="rect">
            <a:avLst/>
          </a:prstGeom>
        </p:spPr>
      </p:pic>
    </p:spTree>
    <p:extLst>
      <p:ext uri="{BB962C8B-B14F-4D97-AF65-F5344CB8AC3E}">
        <p14:creationId xmlns:p14="http://schemas.microsoft.com/office/powerpoint/2010/main" val="115020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422" y="1772816"/>
            <a:ext cx="8335166"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Securing our knowledge and</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lenary tasks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5442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764704"/>
            <a:ext cx="549124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Create your own…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18323" y="1736939"/>
            <a:ext cx="9033691" cy="1569660"/>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Blue team</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Create an offensive NSM, you must be able to</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Full fill the seven elements from our previous table  </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90022" y="3331368"/>
            <a:ext cx="884774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Green team</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Create a traditional OSM, you must be able to </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Full fill the seven elements from our previous table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42224" y="5103674"/>
            <a:ext cx="8717899" cy="1754326"/>
          </a:xfrm>
          <a:prstGeom prst="rect">
            <a:avLst/>
          </a:prstGeom>
          <a:noFill/>
        </p:spPr>
        <p:txBody>
          <a:bodyPr wrap="non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Present to the class- who will have the most </a:t>
            </a:r>
          </a:p>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Members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by the </a:t>
            </a:r>
          </a:p>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 of the lesson??</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79108"/>
            <a:ext cx="1547664" cy="1081172"/>
          </a:xfrm>
          <a:prstGeom prst="rect">
            <a:avLst/>
          </a:prstGeom>
        </p:spPr>
      </p:pic>
    </p:spTree>
    <p:extLst>
      <p:ext uri="{BB962C8B-B14F-4D97-AF65-F5344CB8AC3E}">
        <p14:creationId xmlns:p14="http://schemas.microsoft.com/office/powerpoint/2010/main" val="365239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186" y="2276872"/>
            <a:ext cx="8153643" cy="2123658"/>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Big Question…</a:t>
            </a:r>
          </a:p>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 NSM’s, OSM’s and Pressure</a:t>
            </a:r>
          </a:p>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roups help or inhibit democracy?</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
            <a:ext cx="2048807" cy="17894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1208"/>
            <a:ext cx="2228499" cy="1556792"/>
          </a:xfrm>
          <a:prstGeom prst="rect">
            <a:avLst/>
          </a:prstGeom>
        </p:spPr>
      </p:pic>
    </p:spTree>
    <p:extLst>
      <p:ext uri="{BB962C8B-B14F-4D97-AF65-F5344CB8AC3E}">
        <p14:creationId xmlns:p14="http://schemas.microsoft.com/office/powerpoint/2010/main" val="339026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4000" cy="5324535"/>
          </a:xfrm>
          <a:prstGeom prst="rect">
            <a:avLst/>
          </a:prstGeom>
        </p:spPr>
        <p:txBody>
          <a:bodyPr wrap="square">
            <a:spAutoFit/>
          </a:bodyPr>
          <a:lstStyle/>
          <a:p>
            <a:r>
              <a:rPr lang="en-GB" sz="2000" dirty="0">
                <a:solidFill>
                  <a:srgbClr val="FF0000"/>
                </a:solidFill>
              </a:rPr>
              <a:t>Students who originally knew none of the answers, after filling in one or two of the </a:t>
            </a:r>
            <a:r>
              <a:rPr lang="en-GB" sz="2000" dirty="0" smtClean="0">
                <a:solidFill>
                  <a:srgbClr val="FF0000"/>
                </a:solidFill>
              </a:rPr>
              <a:t>answers become </a:t>
            </a:r>
            <a:r>
              <a:rPr lang="en-GB" sz="2000" dirty="0">
                <a:solidFill>
                  <a:srgbClr val="FF0000"/>
                </a:solidFill>
              </a:rPr>
              <a:t>a resource for others because they have become "someone who knows</a:t>
            </a:r>
            <a:r>
              <a:rPr lang="en-GB" sz="2000" dirty="0" smtClean="0">
                <a:solidFill>
                  <a:srgbClr val="FF0000"/>
                </a:solidFill>
              </a:rPr>
              <a:t>.”</a:t>
            </a:r>
            <a:endParaRPr lang="en-GB" sz="2000" dirty="0">
              <a:solidFill>
                <a:srgbClr val="FF0000"/>
              </a:solidFill>
            </a:endParaRPr>
          </a:p>
          <a:p>
            <a:r>
              <a:rPr lang="en-GB" sz="2000" b="1" dirty="0">
                <a:solidFill>
                  <a:srgbClr val="00B050"/>
                </a:solidFill>
              </a:rPr>
              <a:t>Questions – Find someone who...</a:t>
            </a:r>
          </a:p>
          <a:p>
            <a:r>
              <a:rPr lang="en-GB" sz="2000" dirty="0"/>
              <a:t>1. Can explain the difference between the Marxist theory of the distribution of</a:t>
            </a:r>
          </a:p>
          <a:p>
            <a:r>
              <a:rPr lang="en-GB" sz="2000" dirty="0"/>
              <a:t>power in society and elite theory</a:t>
            </a:r>
          </a:p>
          <a:p>
            <a:r>
              <a:rPr lang="en-GB" sz="2000" dirty="0"/>
              <a:t>2. Can define ‘the state’</a:t>
            </a:r>
          </a:p>
          <a:p>
            <a:r>
              <a:rPr lang="en-GB" sz="2000" dirty="0"/>
              <a:t>3. Give 6 factors which may influence voting behaviour</a:t>
            </a:r>
          </a:p>
          <a:p>
            <a:r>
              <a:rPr lang="en-GB" sz="2000" dirty="0"/>
              <a:t>4. Can name the political ideologies associated with the 3 main political parties</a:t>
            </a:r>
          </a:p>
          <a:p>
            <a:r>
              <a:rPr lang="en-GB" sz="2000" dirty="0"/>
              <a:t>5. Knows the difference between ‘left wing and right wing’ ideas and can give 2</a:t>
            </a:r>
          </a:p>
          <a:p>
            <a:r>
              <a:rPr lang="en-GB" sz="2000" dirty="0"/>
              <a:t>ideas as examples</a:t>
            </a:r>
          </a:p>
          <a:p>
            <a:r>
              <a:rPr lang="en-GB" sz="2000" dirty="0"/>
              <a:t>6. Can explain the pluralist view of the role of the state and give an example of a</a:t>
            </a:r>
          </a:p>
          <a:p>
            <a:r>
              <a:rPr lang="en-GB" sz="2000" dirty="0"/>
              <a:t>pluralist theorist</a:t>
            </a:r>
          </a:p>
          <a:p>
            <a:r>
              <a:rPr lang="en-GB" sz="2000" dirty="0"/>
              <a:t>7. Can define globalisation</a:t>
            </a:r>
          </a:p>
          <a:p>
            <a:r>
              <a:rPr lang="en-GB" sz="2000" dirty="0"/>
              <a:t>8. Can explain the difference between old politics and new politics</a:t>
            </a:r>
          </a:p>
          <a:p>
            <a:r>
              <a:rPr lang="en-GB" sz="2000" dirty="0"/>
              <a:t>9. Can explain what an NSM is and how it is different from a pressure group</a:t>
            </a:r>
          </a:p>
          <a:p>
            <a:r>
              <a:rPr lang="en-GB" sz="2000" dirty="0"/>
              <a:t>10. Can give you an understandable definition of postmodernism</a:t>
            </a:r>
            <a:endParaRPr lang="en-GB" sz="2000" dirty="0"/>
          </a:p>
        </p:txBody>
      </p:sp>
    </p:spTree>
    <p:extLst>
      <p:ext uri="{BB962C8B-B14F-4D97-AF65-F5344CB8AC3E}">
        <p14:creationId xmlns:p14="http://schemas.microsoft.com/office/powerpoint/2010/main" val="284909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Extract 1"/>
          <p:cNvSpPr/>
          <p:nvPr/>
        </p:nvSpPr>
        <p:spPr>
          <a:xfrm>
            <a:off x="251520" y="0"/>
            <a:ext cx="8892480" cy="6741368"/>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3563888" y="1700808"/>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77716" y="3068960"/>
            <a:ext cx="4240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4365104"/>
            <a:ext cx="6120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5661248"/>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6812" y="1556792"/>
            <a:ext cx="17810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VCOP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2145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41363"/>
            <a:ext cx="4061246" cy="6617196"/>
          </a:xfrm>
          <a:prstGeom prst="rect">
            <a:avLst/>
          </a:prstGeom>
        </p:spPr>
        <p:txBody>
          <a:bodyPr>
            <a:spAutoFit/>
          </a:bodyPr>
          <a:lstStyle/>
          <a:p>
            <a:pPr>
              <a:defRPr/>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Objectives</a:t>
            </a: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1.</a:t>
            </a:r>
            <a:r>
              <a:rPr lang="en-GB" dirty="0" smtClean="0">
                <a:solidFill>
                  <a:prstClr val="black"/>
                </a:solidFill>
              </a:rPr>
              <a:t>Understand </a:t>
            </a:r>
            <a:r>
              <a:rPr lang="en-GB" dirty="0">
                <a:solidFill>
                  <a:prstClr val="black"/>
                </a:solidFill>
              </a:rPr>
              <a:t>the impact of Media messages on voting behaviour </a:t>
            </a:r>
          </a:p>
          <a:p>
            <a:pPr>
              <a:defRPr/>
            </a:pP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2</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a:t>
            </a:r>
            <a:r>
              <a:rPr lang="en-GB" dirty="0">
                <a:solidFill>
                  <a:prstClr val="black"/>
                </a:solidFill>
              </a:rPr>
              <a:t>Compare and contrast the views of New and Old Social Movements</a:t>
            </a: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3</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a:t>
            </a:r>
            <a:r>
              <a:rPr lang="en-GB" dirty="0">
                <a:solidFill>
                  <a:prstClr val="black"/>
                </a:solidFill>
              </a:rPr>
              <a:t>Understand the difference between Old, New Social Movements and pressure groups (outsider and insider) </a:t>
            </a: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3" name="Flowchart: Process 2"/>
          <p:cNvSpPr/>
          <p:nvPr/>
        </p:nvSpPr>
        <p:spPr>
          <a:xfrm>
            <a:off x="5867400" y="2295525"/>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Flowchart: Process 3"/>
          <p:cNvSpPr/>
          <p:nvPr/>
        </p:nvSpPr>
        <p:spPr>
          <a:xfrm>
            <a:off x="5867400" y="4032250"/>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Flowchart: Process 4"/>
          <p:cNvSpPr/>
          <p:nvPr/>
        </p:nvSpPr>
        <p:spPr>
          <a:xfrm>
            <a:off x="5867400" y="5791200"/>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8" name="AutoShape 2" descr="data:image/jpeg;base64,/9j/4AAQSkZJRgABAQAAAQABAAD/2wCEAAkGBhQQEBAQEBAREBAUDxAUFRAQFBAQFRAQFBQVFBQQFBQXHCYeFxkjGhQSHy8hIygpLy0sFR4xNTAqNyYrLCkBCQoKDgwOGg8PGiwhHyQyLC8tLyksKSwvLi8pLCwsLCwsLC0sLCw0Ly0xLCwsLCksKSopLCwsLCwsLykpLCwpLP/AABEIAOEA4QMBIgACEQEDEQH/xAAcAAEAAQUBAQAAAAAAAAAAAAAAAwECBAUGBwj/xABFEAACAQICBQgHBQUHBQEAAAAAAQIDEQQSBSExQVEGBxMyYXGBkRQiUnKhscFCYoKS0QgVorLwIzNDY8LS4URTVIPxNP/EABsBAQACAwEBAAAAAAAAAAAAAAAEBQECAwYH/8QAMhEAAgEDAgIHCAMBAQEAAAAAAAECAwQREiEFMQYTQVFh0eEUIjJxgbHB8EKRoWLxUv/aAAwDAQACEQMRAD8A9xAAAAAAAAAAAAAAAAAAAAAAAAAAAAAAAAAAAAAAAAAAAAAAAAAAAAAAAAAAIq2JjBXlJJdrsASlLmrqabvqpwcu2XqL9fgWZsRPhBdiS+Mr/Igzv6EXpT1Puim/sbqDNvmKZjUfuqcutVk/xS+UbIfuCL2yT705fNnP22o/hoy+ulfkzoXebjMMxp1oCK2NLujb5MfuicerVkvxTXzbHttRfFRl9HF/kaF3m4uVNNlxEPtZ/eSl/LZl9PTLWqpTa7Y+t8HZr4m8eIUG8Sbi/wDpNffb/TGhm2BBh8ZGorxkn9O9bicnJ55GgABkAAAAAAAAAAAAAAAAAAAAAAsqVVFNtpJLW3qsiLF4yNON5eCWtt8EjVKM67vPVFPVFa0v90vgiFdXkKGI85Pkl+7LxN4xbJq2k5TeWivxtfJfV/EUdF3eapJyl33+O7wsZdKmoqyVvqXZiA4Srb13n/lfD6/XbwN845FadNR6qS7i+5HmGYkxkoLEVhGpJcXI8wzG3WGMElxcjzDMOsGCS5bOClqaT7y3MMxiUlJYZkw6+i03mg3GS2a3q7mtaL8NiKkdUlntttZSS42WqS7rPsZk5iOotjNbaMKMvc2T7Oz6Ls+gllmVQxCmrxd1/WokMF0btyi8lRbd6l7y39+35E2GxWa8ZLLNbYv5p712/wDwtDmZAAAAAAAAAAAAAAAAAABj4zFqnHM/Bb5PckS1aiim27JK7b3I57EYh1ZZ3s2RXBce9/oV3Eb+NlS1vdvku9m8IamX0oSqzzTev4QXsx/XebOKsrLUiHD08sUt+/vJLlLaxkk6tV5nLm/x8kdpdy5F9zhucTnUo6KXRQiq+McU1RvaNNPZOq1s4qK1vsWs3PLXlRHRuCrYqVnKKy04P7daWqEe6+t9kWfKeMxlTE1Z1akpVa1SblKT1ynOT/rUXFtT6z3nyOUng6bS3OzpPEybeMqUlfVDD2oRj2LL6z8WyLR3OlpOg0446tNezWarxfY1UT+B1XI7mJrYhRq4+bwtN2aoxSdaS+9fVT8bvsR6lorms0bhksuCp1Ze3iL12+20vVXgkdp3FGG2Mmqizl+Q/PrTxMo0NIRhhqsmlGvC6oze5TT10323a7j1e5qHyWwdsvoOEtw9HoW/lNjQpKEYwhFRhGKjGMVZRitSiluRBqVYN5isG6RFpXS9LC0Z18RUjSpQV5Tk9XYktrb2JLWzxHlXz/16kpU9HU40KetKtVjGpVl95Rfqw7nmZ7Zj9GUsQoqvRp1lGWaMasI1FGVrZkpJq9t5h1eSeDmrSwOEa7cPR/2m1OtCO8lkNM+Za/OLpKcs0tI4q/3as4L8sbI6Hk3z4Y/DSSrzWNo74VrKdvu1Ur397Mj1LTnMro7Ep9HSlhKj2ToSeW/bTleNu6x45y25rcVoy9SSVfDX1YiknaN9iqR2wfmu0nQq0auxo00fRfJblZQ0lh1iMNK62ThLVOlO13Ca3Pt2Pcbg+U+bnllLRmNhVu+gm1CvDdKk317e1HrLxW9n1PCqpJOLTTSaa1pp6012EO4h1UvA2W5LDWtXWj8YlalJVEmnlmurJbYveu1cUQTm01JbviifN9uOx7Vw7Sfb1VUj4o1ksF+FxOa8ZK042utq17JJ70/62MyTCxNLMlOH95Hq8JLfB9j+DsyfC4hVIqS8U9qa1NPtT1Eg1JgAAAAAAAAAAAACLE1lCMpPYk2GDV6XxOZqktis5f6Y/XwXExaEbyRGm3dy6zd33vd4bPAmwvW8D5xe3ftl6n/FPC+S8ydCOmJnXFyy4uXWs5YPEf2gtOuVfC4KL9WnTdaa4zqNxh4qMX+c6Tmn5sI4OEMbi4KWMklKEJa/RovY7f8Aca2v7Ozbc1uheT60lyix+MqrNh8JXjCKetTrU0oQj3LJKb7cvE9cuWFav1dONKPdv9TRLLyX3Fyy4uV+s3L7i5ZcXGsF9xcsuLjWC+5bVpqUXGSUoyTTjJJqUXqaaepopcXGsYPnvnZ5tPQJ+lYWL9DqStKO30ao9kfce57tnC/qXM/p54rRVDM7zoOVCXG0LOm/ySgvwnU6T0dTxNGpQrRz0qkHCUeMXvXBranxSPNuaDATwGN0ro2o79HKlUg/bh60VUXfGVNlg6/XUGpc4/Y0xhnqty2nV6N8YvauHaUuLkOncSpy1I2ayZEKijZp3g9j4dhZOXRVFNdSo1GS4VPsy8VqfalxMCvNwd460160dz/RmVQrRqwcG9TVu1cH3p2fgXNpxClcScFtJc15HKUHHc2wMTRmIcoWl14txl70dT/UyywNAAAAAAAAAAarTdXqU+LzP3Y2fzcfI2pz+kKmatL7qjHx6z/mXkVfFq/UWk5LnyX12OlNZkiEvoStJFgPmkJOE1LuJ73RnXKpkUJ3Rdc9LGqpLKOGDT8kdD+i4azVqlWrWxFXc3UrTc7Pui4R/Cbq5bcXN5VXJtsxguuLltxc11mS64uW3FxrBdcXLbi41guuLltxcawXXNLX0RbSNHGRXWwtbD1bb0pQq0pPucai/EjcXFzaNVx5GMF1xctuUlOxo6mFlmcEOJevuRjq8Xmj5cS9u+sFB7RONbrYPDzsdtKxhmZo/FLptWyrC7XCpCyfmnHyN0cs5ZXGfs1IPz9R/wA3wOoi9R9K4dd+128ar59vzRAnHTLBUAE80AAAAAAKSOZcrynLjUn8JNL4JHSyOXoO8U+Kv56/qeY6Syxbxj3y+yZIoL3iyMrPxJk7lrgEjve8Hp8QoQr0dptL5Pbt8yDSuZUZuEt1kkhOxkRncxUyqZ419dZz6urFr97C1TjUWYsyri5AqvEvU0SY3EZcmNJJcXLLi501mMF9xcsuLmdYwX3Fyy4uNYwX3Fyy4uNYwX3FyNzLHV4HKVxGPNmdJM52IJzuWtlGzjCNe+n1dGOf3tZiUo01mTDlYiUrtd5c4lYxPVU+EUuHWlStU96el/JZWNvMrZXMq9SMY7LJbiY3hNfcl52bXxsdHgKuanCXGKZoVG+rjq8za8n53w1F/cj8jl0ZnmjOHc/uvQmXC3RsQAeqI4AAAAABbI5fDr1IrgkvLUdTI5lRs5LhUmv4n/weY6Sxzbxl3S/DJFD4i6KK5RT2k+Qsej1z1tmovnHbyIN3TxUb7yDKMhPkGQtri2o3MdFWKaI8JSg8xeDHcShk5CjpHlbrovF7288eD8/QnwvX/NGOmVzsleHKPDso6vA7+lyjn5P9f+EmNzTl2lmdjpCvQsp0T4ER2d9HnTl/TOnWU32odIM7HQvgVVBmY2V9LlTl/TDqU12otzspclWHfEuVAm0uA39X4lj5v/05yuaa5EBVRMhUxkL216MUo715avBbLz+xFqXkntFYIMgyk+QZD1FGhSoR0UopLwIE3KbzLcgylrRkuJjNnnOk11ot1RXOT/xeuCZZU/f1dwUrNPg7mz5OK2Go+5H5I0+JnaE3whN/ws3+iaeWjTXCKIvRmOKVSXivt6ku45ozAAerI4AAAAAAOextPLVqLjll5rL84/E6E1GmqNnCffF+OtfFfxFVxeh19pOK5rf+jpSeJI17V9Rr+TfKSNarWwVaSjjcO7Si9XT0dTp4mC3pxcbrc291jYnmHPJoapT6DSuGlKnWoNQnOm3GUYt/2dS64Sbi/fR5Xo9edRcdXLlP79nkd7inrjnuPX+jHRnk/Ijn3pzUaOk10VTUliqcW4T7akFrg+2N12I9aweKp1oRq0akKtOSvGdOUZxkuySdj6JkrHDBb0ZXoyfIMgyY0kHRjoyfIMgyNJB0Y6MnyDIMjSQdGU6MyMgyDI0kHRjoyfIMgyNJB0Y6MnyDIMjSY/RjozG07p/D4Gk62KrQow3ZutN+zCK1yfYkeD8veeStj82GwSnh8NJ5W1/fV09WWTXUi/ZW3e3sMOWDKhk9aw/KuGLxdTD4VqpSw6vXrx1xdWV1DD03seyUpP7qS2s25znIDkz+78DSoyVqsv7Sq/8ANkleP4VaPh2nRny/jF57XcykuS2X08y2o01COCDGK8cu+c4R/izP4RfmdVShaKXBI5zCUukxFOO6EXN98tUfgn+Y6Y9nwSh1NnHPN7/3y/wjVXmQABcnIAAAAAAEGNw/SQlHivJ7U/OxODDWVuDl4virPWmuDWprzIcfgYV6VSjVjmp1IShKPGMlZ+JstKYbJPOurOyfZPd5rV3pcTFPmPErSVlctLlzj++BYU5a4nyvyn0BPA4qrhqm2EvVlsVSm9cJrvVvG63FNB8psTgZ58JiKtCW/JL1Ze9B+rLxTPbudbkT6dhumoxviqEW4pbatLbKl2ta2vFbz5+aPecMvleUFP8Aktn8/Uh1IaXg9e0D+0TiIWjjMNTxC1f2lJ9BO3Fx1xb7sp32iOfDRleynVqYaT+ziKckr+/DNHzaPmIFpk5YPszR3KDC4n/8+Kw9bsp1ac35J3NlkPiK5s8FypxdG3Q4zE0rbqdarFeSlYZGD7KyDoz5Rw3O5pWn1dIVX76pVP54s2dDn40rHbWpVPfoUl/KkMjCPpvox0Z84w/aH0ktsMG++lU+lQrL9ojSL2U8Gv8A1VfrUGRhH0b0ZTIfMON58tK1NSxMKS/yqNJfGSbOY0ryvxmKv6RjMRVT+zOpPL+RPL8BkYR9Qae5xdH4K6r4ylnX+FSfTVL8HGF7eNjyzlR+0PUnmho7DqktnT4i0598aa9WPi5dx40BkYM3Suma2LqOria1StUf26knJ24LguxajuuZzkf6TifTKsb0MPJZb7KmI2xXao6pd+U4zk3oCpjsTTw1FetN65PZTgutUl2JfRbz6a0Hoang8PSw1FWhTja72yltlOXa3dvvPO8d4j7PS6qD96X+Lv8AwiRRhqeWZ5SUkk29SSbb4Ja2ypDKk6s40VvtKb4QvdR8Xr7kuJ43h1m7uvGmuXb8iTOWlZNpydw7yyqyVpVJXtwWxLwVl4G4LadNRSS2JWLj6kkorCK8AAyAAAAAAAAACLE4dVIuMtjX9M56dNxk4S6y3+0t0jpjC0jgOkV1qmuq/o+xlZxPh8b2lp/kuT/e86U56GaY8b50ubKfSvGYGlKpGpJurQpq7hUevpIRW2L3pbH2PV7EntTVpJ2cXuf1XaVPB21xW4bcbrdbNd6/eTJkoqpE+TMTo2rS1VaNSn78Jw+aMex9cSop6nrXB6zAxXJfDVf7zCYefbKlTb87XPpNpcUrumqlKW3+rwZUzqSpy0yR8rWB9KYjmw0dU24KmvcdSn/LJGurcy+j5bKdaHu1pf6kyVoZqriJ89g94q8xWCeyrio/jpP50zHfMJht2KxPlSf0MaGbddE8PB7euYTDf+Vify0l9CSHMNhFtxGKfc6Mf9DGhjronhoPfaXMhgFteJl31Yr5QRnUOaHR0P8ApnP36tZ/BSSGhmHXifOlifA4GdepClShKpUnJRjCKu23sR9L4fkHgaWuOBw6fGVOM3/Fc2+GwUKf93ThDshGMPkir4lxGnYw3eZPkvPwO1Fuq9lt3nN833IaOjMPaVpYmok6tRa7cKUH7K+L18LdWCyrVUIuUnZLxbe6KW9nzecq15Wy/elIstoopXrZFe123aMfalw+r7Db6E0c6cXKeupN5pPte4w9D6Nc5KvVVtXqQ25I/rxf/Bvz6HwrhysqWH8T5v8ABCqT1sAAtjmAAAAAAAAAAAAAAAYOkNGqp60XlqLZLs9lrejTO6eWSyz9niuMXvR05j4vAxqq0l3NamnxT3FXxDhlK9j720ux/vYdIVHA0JfCpbbsK4nBzpbU6kPbivWXvR3968iGE1JXTTXZu7HwZ4yVC94TU1x5d63T+fqSXoqrDM+FJS1rWXejGBGVtmruMmlpCS2pS79R6C16T0pLFeOl963Xn9yJKz/+Sb0YejF8NJR3xa7rMv8A3hT+95FzHjFnJZVRfY5ezS7iH0YejEr0jDhJ+C/UhnpP2Yeb/Q51ON2dNb1E/luFayfYV9GIarUe19hHUxMpbX4LUiIoLzpPJrTbxx4vyJELNfyKuVyhSTsm20ktrbSS8WQ06k6ry0I3/wAyStFdy2y8bLvKGhZ3XEKmpZeecnyJTlGmsF9euoJXu2+rFdafd+pl6M0PKclVr7urTWyK+r7TL0doONN55t1Kj2ylrNoe54dwqlZLK3l2vyIk6jmUSKgFscwAAAAAAAAAAAAAAAAAAAAA0a/FaGhN5leE/bhqfjxNgDDSawwc9W0ZWhsUay/JL9H5IxZYjL14zp+9Fv4xudWWygntSZU3HBbOtu44fht6HVVZI5WGLg9k4PszRT8nrJoq+zX3azeVdF0pdanF+Biz5NYd7aUfJFZLozRfwza+i9DdXD7jXOL4eeoiniYR2zgu+Uflc2keS+HX+FHyRkUtC0Y7KcfIxHozSXxTb+i9TPtD7jn/AE+D6uab4QjJ/F2XxJqWHr1OpSVNe1UeZ/lVkvidJTw8Y7IpeBIWdDglnR305fjv6HN1ZM0uH5Nq6lWm6slsvsXcti8Db06SirRSS7C8FukorCOQABkAAAAAAAAAAAAAAAAAAAAAAAAAAAAAAAAAAAAAAAAAAAAAAAAAAAAAAAAAAAAAAAAAAAAAAAAAAAAAAAAAAAAAAAAAAAAAAAAAAAAAAH//2Q=="/>
          <p:cNvSpPr>
            <a:spLocks noChangeAspect="1" noChangeArrowheads="1"/>
          </p:cNvSpPr>
          <p:nvPr/>
        </p:nvSpPr>
        <p:spPr bwMode="auto">
          <a:xfrm>
            <a:off x="63500" y="-1041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35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50" y="1196975"/>
            <a:ext cx="877888"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270125"/>
            <a:ext cx="901700"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2268538"/>
            <a:ext cx="901700"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63" y="1265238"/>
            <a:ext cx="7921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575" y="1265238"/>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Rectangle 6"/>
          <p:cNvSpPr>
            <a:spLocks noChangeArrowheads="1"/>
          </p:cNvSpPr>
          <p:nvPr/>
        </p:nvSpPr>
        <p:spPr bwMode="auto">
          <a:xfrm>
            <a:off x="4572000" y="23813"/>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646246579"/>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419" y="609926"/>
            <a:ext cx="2160400"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Starter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34" t="17014" r="38214" b="6250"/>
          <a:stretch/>
        </p:blipFill>
        <p:spPr bwMode="auto">
          <a:xfrm>
            <a:off x="52200" y="0"/>
            <a:ext cx="57439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45076" y="1533256"/>
            <a:ext cx="3098924" cy="5324535"/>
          </a:xfrm>
          <a:prstGeom prst="rect">
            <a:avLst/>
          </a:prstGeom>
          <a:blipFill>
            <a:blip r:embed="rId3"/>
            <a:tile tx="0" ty="0" sx="100000" sy="100000" flip="none" algn="tl"/>
          </a:blip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Grade</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Produce an argument for </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House of Commons</a:t>
            </a:r>
          </a:p>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tating that the Voting age </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should NOT be dropped. You must provide at least 3 pieces of evidence, one must include the EU</a:t>
            </a:r>
          </a:p>
          <a:p>
            <a:pPr algn="ct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000" b="1" cap="none" spc="0" dirty="0" smtClean="0">
                <a:ln w="11430"/>
                <a:solidFill>
                  <a:srgbClr val="FFFF00"/>
                </a:solidFill>
                <a:effectLst>
                  <a:outerShdw blurRad="50800" dist="39000" dir="5460000" algn="tl">
                    <a:srgbClr val="000000">
                      <a:alpha val="38000"/>
                    </a:srgbClr>
                  </a:outerShdw>
                </a:effectLst>
              </a:rPr>
              <a:t>B Grade</a:t>
            </a:r>
          </a:p>
          <a:p>
            <a:pPr algn="ctr"/>
            <a:r>
              <a:rPr lang="en-US" sz="2000" b="1" dirty="0" smtClean="0">
                <a:ln w="11430"/>
                <a:solidFill>
                  <a:srgbClr val="FFFF00"/>
                </a:solidFill>
                <a:effectLst>
                  <a:outerShdw blurRad="50800" dist="39000" dir="5460000" algn="tl">
                    <a:srgbClr val="000000">
                      <a:alpha val="38000"/>
                    </a:srgbClr>
                  </a:outerShdw>
                </a:effectLst>
              </a:rPr>
              <a:t>Produce an argument for the House of Commons stating that the voting age SHOULD be dropped. You must provide 3 pieces of evidence, one must include Social Media</a:t>
            </a:r>
            <a:r>
              <a:rPr lang="en-US" sz="2000" b="1" dirty="0" smtClean="0">
                <a:ln w="11430"/>
                <a:solidFill>
                  <a:srgbClr val="92D050"/>
                </a:solidFill>
                <a:effectLst>
                  <a:outerShdw blurRad="50800" dist="39000" dir="5460000" algn="tl">
                    <a:srgbClr val="000000">
                      <a:alpha val="38000"/>
                    </a:srgbClr>
                  </a:outerShdw>
                </a:effectLst>
              </a:rPr>
              <a:t>.</a:t>
            </a:r>
            <a:endParaRPr lang="en-US" sz="2000" b="1" cap="none" spc="0" dirty="0">
              <a:ln w="11430"/>
              <a:solidFill>
                <a:srgbClr val="92D050"/>
              </a:soli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458" y="0"/>
            <a:ext cx="1391542" cy="836712"/>
          </a:xfrm>
          <a:prstGeom prst="rect">
            <a:avLst/>
          </a:prstGeom>
        </p:spPr>
      </p:pic>
    </p:spTree>
    <p:extLst>
      <p:ext uri="{BB962C8B-B14F-4D97-AF65-F5344CB8AC3E}">
        <p14:creationId xmlns:p14="http://schemas.microsoft.com/office/powerpoint/2010/main" val="377311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7786" y="1124744"/>
            <a:ext cx="42956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Neelam</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/Lauren- </a:t>
            </a: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many types of media</a:t>
            </a:r>
          </a:p>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 there in this picture? Do they link?</a:t>
            </a:r>
          </a:p>
          <a:p>
            <a:pPr algn="ct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http://www.fethullah-gulen.net/wp-content/uploads/2011/05/mass-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 y="1405049"/>
            <a:ext cx="4768274"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695" y="2401813"/>
            <a:ext cx="3296415" cy="1015663"/>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a:t>
            </a:r>
            <a:r>
              <a:rPr lang="en-U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many </a:t>
            </a:r>
          </a:p>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types of social media exist? </a:t>
            </a:r>
          </a:p>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GUMG view on social media?</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249952" y="4061764"/>
            <a:ext cx="3691268" cy="923330"/>
          </a:xfrm>
          <a:prstGeom prst="rect">
            <a:avLst/>
          </a:prstGeom>
          <a:noFill/>
          <a:ln>
            <a:noFill/>
          </a:ln>
        </p:spPr>
        <p:txBody>
          <a:bodyPr wrap="none" lIns="91440" tIns="45720" rIns="91440" bIns="45720">
            <a:spAutoFit/>
          </a:bodyPr>
          <a:lstStyle/>
          <a:p>
            <a:pPr algn="ctr"/>
            <a:r>
              <a:rPr lang="en-US" b="1" dirty="0" smtClean="0">
                <a:ln w="10541" cmpd="sng">
                  <a:solidFill>
                    <a:srgbClr val="7D7D7D">
                      <a:tint val="100000"/>
                      <a:shade val="100000"/>
                      <a:satMod val="110000"/>
                    </a:srgbClr>
                  </a:solidFill>
                  <a:prstDash val="solid"/>
                </a:ln>
                <a:solidFill>
                  <a:srgbClr val="FFFF00"/>
                </a:solidFill>
              </a:rPr>
              <a:t>James/Nicola-How many of sections</a:t>
            </a:r>
          </a:p>
          <a:p>
            <a:pPr algn="ctr"/>
            <a:r>
              <a:rPr lang="en-US" b="1" dirty="0">
                <a:ln w="10541" cmpd="sng">
                  <a:solidFill>
                    <a:srgbClr val="7D7D7D">
                      <a:tint val="100000"/>
                      <a:shade val="100000"/>
                      <a:satMod val="110000"/>
                    </a:srgbClr>
                  </a:solidFill>
                  <a:prstDash val="solid"/>
                </a:ln>
                <a:solidFill>
                  <a:srgbClr val="FFFF00"/>
                </a:solidFill>
              </a:rPr>
              <a:t>o</a:t>
            </a:r>
            <a:r>
              <a:rPr lang="en-US" b="1" cap="none" spc="0" dirty="0" smtClean="0">
                <a:ln w="10541" cmpd="sng">
                  <a:solidFill>
                    <a:srgbClr val="7D7D7D">
                      <a:tint val="100000"/>
                      <a:shade val="100000"/>
                      <a:satMod val="110000"/>
                    </a:srgbClr>
                  </a:solidFill>
                  <a:prstDash val="solid"/>
                </a:ln>
                <a:solidFill>
                  <a:srgbClr val="FFFF00"/>
                </a:solidFill>
                <a:effectLst/>
              </a:rPr>
              <a:t>f the media would a person</a:t>
            </a:r>
          </a:p>
          <a:p>
            <a:pPr algn="ctr"/>
            <a:r>
              <a:rPr lang="en-US" b="1" dirty="0" smtClean="0">
                <a:ln w="10541" cmpd="sng">
                  <a:solidFill>
                    <a:srgbClr val="7D7D7D">
                      <a:tint val="100000"/>
                      <a:shade val="100000"/>
                      <a:satMod val="110000"/>
                    </a:srgbClr>
                  </a:solidFill>
                  <a:prstDash val="solid"/>
                </a:ln>
                <a:solidFill>
                  <a:srgbClr val="FFFF00"/>
                </a:solidFill>
              </a:rPr>
              <a:t>interact with in a day? Explain how…</a:t>
            </a:r>
            <a:endParaRPr lang="en-US" b="1" cap="none" spc="0" dirty="0">
              <a:ln w="10541" cmpd="sng">
                <a:solidFill>
                  <a:srgbClr val="7D7D7D">
                    <a:tint val="100000"/>
                    <a:shade val="100000"/>
                    <a:satMod val="110000"/>
                  </a:srgbClr>
                </a:solidFill>
                <a:prstDash val="solid"/>
              </a:ln>
              <a:solidFill>
                <a:srgbClr val="FFFF00"/>
              </a:solidFill>
              <a:effectLst/>
            </a:endParaRPr>
          </a:p>
        </p:txBody>
      </p:sp>
    </p:spTree>
    <p:extLst>
      <p:ext uri="{BB962C8B-B14F-4D97-AF65-F5344CB8AC3E}">
        <p14:creationId xmlns:p14="http://schemas.microsoft.com/office/powerpoint/2010/main" val="147352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ewscorpse.com/Humor/soros-puppet-murd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6624736" cy="35376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1124744"/>
            <a:ext cx="711508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Blue Team- Lauren,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Abi</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Sam</a:t>
            </a:r>
            <a:endPar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1.Who is this man?</a:t>
            </a:r>
          </a:p>
          <a:p>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What is meant by the phrase?</a:t>
            </a:r>
          </a:p>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3.Explain why this man would be looked at in the topic of media?</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0580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QTExQWFRUWGSIaGBgYGR0bHhwhHyAdIB0fHCAcHCYeHBwmIR4cIC8gJCgpLiwsIB8zNTAqNSYrLCkBCQoKDgwOGg8PGjIlHCQsLSksLSkpLC8sLCw0Ly0sLTQsNCk1LCwpLSwsLCwsLCkvKSwpLCwsLCwsLCwsLCksLP/AABEIAKkBKgMBIgACEQEDEQH/xAAcAAACAwEBAQEAAAAAAAAAAAAGBwQFCAMCAQD/xABREAACAQIEAwQECAkJBgYDAQABAgMEEQAFEiEGMUEHEyJRMmFxgQgUI0JykaGyMzQ1UnOCsbPBJCVDVGJ0ksLRFRai0uHwF1OTw9PxGGODRP/EABoBAQADAQEBAAAAAAAAAAAAAAABAgMEBQb/xAAuEQACAgEDAgQFAwUAAAAAAAAAAQIRAxIhMRNBBCJRYXGRocHhFIHwMjNC0fH/2gAMAwEAAhEDEQA/ALLiuOOKnoINBNqYBNLX0a9JJuR4h4AADa4vuMBlXQVMe0lNJ7U8Q/6ew4b2b5cjSyXj19zGgUdTpBYhRy1eIYl1CqA9yRq6qbH6xvc+eMuvPG3T2OxY8c8a23M+1NU5BIgm257C/wBXPAxUVVzupAvv54eFTwVNNMWhYKgPz5GJ9dgQx+3AyoYOwcjSrcrb7Xvvf+GL/q8j5KPw0Vwz7DwTV1FPTVFPDHIiFJCpcpLL3YRbBWWwXwkD1k7cr2+X9qM9VLWGkopRWzIqpYq4jWLncMFv4nY2tzKi2CuPI46Noa6ac6aCmZZIlUs15LsSTflZgAtugN8D/ZVKqipzORQprKoQxDyDy3a3va36mLI55O2QaftQjlWkhr+9FZT1euS0P5veKAAm+qxUEW5g44Z9xTBPBm1NOxi7yTvaYSo6FrKtrBluN4+tvSxfDL48vmznNGVXkjkIiv0LKje7U0qqSOgPmcVfDHEMmY0FZNVsoLslOWA0jST5X2PyxFx6sCDzmvGVP3/cJLG8JotBKuCNQJFvUdN9v+mKXgTsnq6ilFTBUxxLNqWxDX8LMvMesXxy7T8zWBjR/EolispikAAO1tVjb2qevU88GHZt2mUFFlsEFRK0cgLkr3ch2Z2ZbEKQdiOWAB8fBvqv61B9T/6YmVXYJXShe8rIWK8iVe/7MOnKc0jqYUniOqOQalNiLj2HcYqOJe0CjoJFjqZSjuupQEdri5HNVI5g4ATVT2S1k9caVqqPXDCsoezWs7EWG173X9mOPFHYvPR0s1VNURSCMAm2vUbkLsTt164ZPCHEsFdnNTNTOXQUka3Ksu4kcnZgD1GLTtfH8zVn0F/eJgDOFLX/ACDUT7hnBjbyLEb/AMfeww0Y+xHMF0WrYboLA2fl5cvUPqGFBDJqmhPQFVv5+LGzcQDImbcNGGqqYWZWkhfkoOlrWLWvuNr2HuxN4cyaTMaqOlgZY9SlrkHSoAueW53sB7fbiP2ot/O9b+mP8MHfwbsq1T1VQRsiLGD63Nz9iD68KB6//Hus/rcH+F/9ML3vHp6l4pV1NE7I62uPCSpItyOxIPQ2xrzGXO2nLvi+cTFdhKFlH6ws3/ErYNE2cchoZs1qhSxSLFqDPqa59G53tuSb8+u5sLnBS/YFWQK8qTwyOqlgoD6msL2BI2J5X88U3YU388p+jk/ZjTBwRBjyozCWYcwgA8W9rm/l5208vIb4MOG+w2etpoqmOoiVZQSFYNcWJG9hbpio7VeHzQ5lPGotHKe9j8rPc2HsbWvsGH32Sfkej+g333xIEPx/wNPlzQRzTJKXU6SuoWCkDe/Pnb2YNB2D12lR8chsLW8L9BYdMffhFfjFD9F/vLh4pyGIoGWeIJHo5ZqKZkkaEqNQvY6VBUC9rAat7+vBjlXY/XzUqEVMUSyqHMZVrjUAbG21+WKvPcg+O8USU5F1aZWf6CxozfWAR7xjQ00yxoWYhVUEk9AALn3AYUTdCKehkoquKlqJ0lkgUTBkB8K7go2rzUX9XhOLDh1UlpJ6ipigLGS6NL8kLsF21jcLcgC3UHApTXzGqq6x1Zi7fJqGIIBsqDboFsPccEdLqWNmSq0Uat3aCdBMGIJHhW3oeXqBOMZrc9Hw0rg1e9r/AIq33LfhjNFqKhIqeepgBiLFdfeqHB3Hyoa66fK1/VbBHT5nWd1CxenmWc2RZY2iYizNckFl9Fb+jgSy+CrTNC5jillRL6FcRh0K6AUv5dR0OJvEXEs60Rjmp5I5mZgJCB3YVi3hRlJF9Hg9lzjJSpOzrnh6k4qFNOu6b7/uWfxuCpiZpssk7skqZILMGsSCV0FHZdvSCnFMvB+SySH5eSJuRilZowCOhDhW92rriwyrNaUxx08lRC8UKakmDGKaFxyAQi7c7AjyswPUZoaHvpTLLefvQ72BKuSGALEeEerYkXI2NrYa6qhHwsJ6tVxS9L3+f4GDl3C606FqNKdvLQArH9ff7Tigz7ivOYQe7oNIHzvw5t5gRmw9+BtKBUq0WNZoorkllYgsqBmYqV3BspAFzvgmyrNKtV1LUkqfmSWkI8hqI1Ejlif1CrfY55+B0NaXe17r/VgxNnFTVAiqnb+yhUJpJBAOkAbi/XEdEqAANURsLX5X9dunswc5zxk1PFG1aKGVJRdQWZHI+gyONuV7gYixvlzgOMrjIYagQ9NY33uPlRtg8erf7GPG33ReVOYaJ5X3AM2gn9VEv9YGPNVIH2vt6sBzVJljrSJdQetmAtzToo9m1vXvito+KJoh3jESC+mWK9jfq6e3qMRluzTA1SYV1ucfFYy0blWLcpEOlxy8LEWB6ix38sAXxp5KqJVRpXmlVjGukFgpDuBqIXcAjc73xYZ7xfTPazTRta5XUQD5eEbe/FDlOdIa+knsFMUyAt5hmAIPuLb4tii29+CudxS25Dc8YJLWZkk0Uyx1MSwGIJrkR0RgdSIW2IckML+jiDJx/S0VPl9GlOs6RaTM0yPH3coYXdQ6A6wS7cttsEjUfxTMs0zGW/cwRq0ankZHjXVb1+ELf+2cV2WF5ctyYSeJ6mvE0nr8c0pPs2Bx1HnuiRm+e0OYGuy8VUQFQqSRyhgVLWUEcwNQaJSVuCQxtgbHC5iyiWgjljeSWr7sODZSRpb1m3gIv6sXuew02ay5lQmCNJqQaopkABO24Ygfn7Ebgg8gRfAwtJl1HlVDNU0oleYX1J4XubsCTqW9gQPqwII3FkE0WTiPMCrThwIjfU1hbmep06rny033wOcfUqxmkjAFxEL/APCP4Yu6XhanEEEuYSytLUkCJdbHQG3UdT1BJOwuBbrgV4qpJUrGjllaXQvhZ9zpsSP24A0r2X/kii/Qj+OFX8IFAcypQeXcf53w1Oy/8kUX6Efxwre378pUv6D/ADvgD18HhQK2tA/8tfvYY/a+L5NWfRX94mFt8HU/yysPnGPv4fRGAMX0CN3sdwdnX9oxtDHnQPIY9YAyT2oj+d639Mf4Yd3YJlPdZUJLbzyM9/UvgHu8JPvwku0/8sVv6Y/wxp/hLKvi1DTQcjHEqn22Gr7b4AlUuYB5Zo+sRW/6y6sJv4SWUfilSB+dEx+pl/z4LeDc/wC8zzNob3A7vT//ACHdt9rC59Qx27bsq77KJj1hZZR7jpb/AIWbACi7B/yvH+ik/ZjTeMx9gx/neP8ARSfsxoriStaGkqZU9OOF3X2qhI+0YAXPwguGu9o46tB4qdrN9B7D7G0/WcE/ZA98npLfmsPqkfFvG8WZZeDziqod/UHXf3gn6xit7Lsveny2GCT04mlRvasrj6jzwAt/hF/jFD9F/vLh5JyHswjvhFfjFD9F/vLh4ryGAALg/h7+eM0rWH9IsMf+CNnP3B9ePHbdxH8Wy1olNnqT3Q89POQ/V4f1sHNH3fj7u3pnXb87rf18vswi/hEQy/HKVm/AmMhPUwbx+83j+rAFLwzBoiISpWNpFs2tfuna3P14JstySXuFhkiWpiR9aGGUKb73U6gAVNz1vvhfU7EKLAj7PtxYU2ayRx1EquQUjIVl8J1OVRdxbkLkesXxjSkbLxMsdR5sZmV5oy1MtVVK0D933UStG5RRe4JkVSu55+/EbNpzNllNHTCHxteSGLc95e9lBYtzuxFuQO9udD/vTXUWWUlUKl5ZahiBFKiMunxEG9g97BR6R9LF1xNxWKaqipaygpquWVVKmC8b3Ziqizgm5I6PiHjbVWdePxcYyUnHivdbe35JXaCsrNBTBNbJAJJW0jUSLgktYGwAJI9Y9WOVHk9MtDSTukyyzyCMGGUgnxEB7Ndfmg2FumJGZ55RQuaaokr8vZ1/Bs3eoVa67WMq2NiNrdcWdNKsxiENXQVTQG8SSL3ToQPzY22PqKYzeJ220dMPGR6ccadU77q+f25KheHWirJ4ZZriOnPdSEWPjICglRfkHW3Lc+dsVD1oZtKJIRJveNuZHIC58JvsVC/64IanK8wWSaWeFpGkK+KHSwCryULqDAc+hwNZw8auzMjRysbXdGj+9YX3539+OXInfGx2Y3r3bTdLj8Bjx7k9FDlgkrY1keGExRXJB1uBYLYjfUAb9AGPnhR0XYtmMsaSCNQHUMAxANmAO4O4O/LF1nnEbSV1M9dFLNRUyjQI11K7WXdyx0sb2BF7kADqbl03wh6JWI+L1BsSP6McvUXuPYcevjbUVR83kTU2mAFNVTs1odwXBlsBzOoi+17gE8t+Qtyx04lo2iXvtLE6fzWG487j6/K3rGCDh/Mu6R1SOYyWCghltYbqG1MFB8LE25b3vj7xNnUTxGJ4SrXCqHkBIL33AS4IsjKTfbYbeG/E5qXJ7EcEYPp35n9L9vyKigcyGR3JYne/s5+wWPuxZISEkO12ta9uYBtbqDf+OO2XxCEs1gFDNcX1WGw59RuN8HfZJRhVzGWBY5ayJAKcN5EOdtxzayk3HIbi+OlcnkyTS3OnbB2gRVNBBDTSo5lIebSd10gEIw6HVckdNI88EmUKhkyCBWDd1BJI2kg7iFVsbdbyH6sD2VzyZhl+b1UtMpqSFhCLFch0WxZVILK513Ntxb1Yo+KOEliyzKY44FSsqHszadMhLclbrsXXnytixmFtdR/7IXNK+pdO/q2cQRg3NiWK+07hjYbBee+IXHdbU0uWQQQ0/exGk0TSaSe78Cre4O3Njv6sD/bNwPT0MVK9OGuxaORi7NcqF/OJ0k+LYfwxecW8N1MdJSwitqXNU8cEqSMrqNa3a11DAAjlflgCv4yy55qnKhGpMQANwCVAHdsbnkPCMCXGcwfMKgj+ji0n27X+1sGjZZWUsiUENWrJ3LSK8kILIAwUKCG3G9xflgBzDh9oDNrmWUsqtqQk31M3M+ZtfAlGjey/8k0X6EfxwrPhAH+cab+7/wCd8NPsw/JNF+hH8cKn4Q5/l1P/AHc/ffAg+/BwP8rq/wBEv3sNTtQzGSDKqqWF2jkVV0spsR40G3uJGFZ8HEfyur2t8kv3sMvtg/I1Z9Bf3iYAz/Q9pWZtIgNbPYsB6XrGNY4xZQH5WL6a/tGNp4AzPmuVfGeKGitcNVi/0RZm/wCEHGlydsJvg3Ke84or5SNoS5/WbSo+wvhs5vnEVLC887aI0tqaxNrkAbAEncjlgBO9nnCeZwZy1XUUzJHMZO8bWhtruw5OTbUF88OLOMvE9PNCeUsbIf1gR/HAv/4xZV/Wh/6cv/Jg0BuLjAGaOw6IrnSqdiEkB9oG/wBuH/xn+Tq3+7S/u2wqOGMo+L8WTpawYSSL7JFD/tYj3YbvE4/kVV+gk+42AFr8HnibvaWWjc3aBtaX/Mc7j3Pc/rDDcVQOQt1xk7su4j+JZlBKTaNz3cnlpfYk+w6W/VxrIYARfwivxih+i/3lw8k5D2YRvwivxih+i/3lw8l5DAAFwdxB/O+a0bH+kWaP/BGr/wCQ+8499s/D3xnLJGUXkpz3y+dhs4/wkn3DCxzviH4lxRJOTZRMqv8AQaNFb6gb+7GhpIwylSAVIsR0IPPAGWeHWLsgZRobwhhsQbHa4tztiTxnSrFEsSXLTSAkk89Cmwt5XkH2eWPs1A1DXzUZHhSUaCeenUpQ+u6kfbi3nyCSuq9UMkafFQjjvASpZmLAG3Lwqh9lsUT3pkaK3C6phoWqqDLZ4pHliRWiZT4VKjk3iF791c3B+3ESII+c5hmc/wCAy5dK3tYyKlgB6wdXvZMUNDWV0Oemaej7+fuTpSFrKVAC60LXuLahY2N2PLlj3W9pDUFNHTLSMs7yPLVLVxeFy5JOkavECTYHyUeeLFi740y34zxHlikbGKORh6kaRz7vDbF3xWVrqTNfjVKqLS6lppmUhmYLsVJF/wAIALrswYDHKkz+jnzcViTwskGX22YemXckAHe4UHa3IjEbM3lzBMgcu2iZg066jpYoFkuwHO2h+fngQW9PkFPHLHl8M9TTVYpxLrilcobWQlkZmjJuLkaRccjis/29mUdNQuskdY1VL3DRyxAAMNYZg0ZXw+Ak3U2GJfGfFPcUlZXUkcQqY5vijyldTBVIHO/QsCAduVwcVXCvFK0XDkVXImuSN5Fg1b3dncA36Cxa/qDDrgScc+45o6OqNPV0aLKoBeShlIsTvuLRENbe1zsRjgeOslbcy1lzuboCbnzJUkn13PtOE/FHNWVIFzJNPJzPNmc8z7zf1Y0jRdmWVxxpG8UTuihWYkXYgAEnfmTviqSNOpJdxWZbS1ESWamSS3IgpOWG/PTIRsTcA9fqx1zA1XdOqU6Rltt6crcXBO4Tw7gDp16YuajJqwNqZZd9ryUjt5HnExAGwX/u4gu8iMhYwhozcAiSEPq1Kb3Fxaytf19MT0Vdmy8fljDTt8a3BOh4flSPe2+q/jXa4IHMi9rdMFPZhw1UTSLVU0yRGGbRKHJD6PCzXUA3VgSulrbi99tuklfK51KWZeTqlSHA3sColNl5dQL35Y9Gi1sA8DjVYF5aWnfUDctqZEB2X1/XzxrpOLUGPFPFHxagq6uiZVMtXZZAAwYqqq5FxY3MbLfrzHPEupozUZjl0lRb+SUjVErGwGt9Ci/QWKu3l4cC+UZHBZh3MLLYAI6Og1m9mCMWC3vYkC9ged8VCNoiliknmSKbVDGkc40si6iVAkiayICVuG3Z1UdbZp3Jx9DWUKgp+oR8WZC9RRUKPJFMzZjdnibWpWR5GNjtyUgH2Ys8wr1Z62Zz4aGfvAPo0o2+tycCmTiWliSGnnbu43Mihoophq81IaMm+rbnirzN6juquEzJ/LnMrsYZARYBiF0O4C6QOd9uWJM7CadgH76ViAtAutuo1Elj7fCThZJQwCGpEDl49ahGbYmyAm4sOreXTBfW8Vl0kR4YnvEI2USuvhW9yRLEht4vPHzs+7NqTNKd5BPLEySFXiTQVW+6kXBJBX18w2JaaJDTgHtFy+DLaWKWpRJEjAZSGuDvtsuF3218QQVtVDJTSCVFh0syg7HWxtuB0OLjjjsSjo6KSpgmlkMVmZXC20X8RGkA3HP2A4WSw96sMEQvJIyqB5sTYD6yMQA27EOJKeiqalqmVYg8ahS19zqvbYHB32mdodBUZXVQw1KPI6gKoDXPjU9VtyBxET4ONNYXqp723sqc/V4eWF3x32fx0tdFQ0Ty1EzgFgQuxb0QLAfNBYk7AEHzwAH050yRknwhgb+QuL41L/4r5X/XI/qf/lwGcM/B6gVA1bK8kh5pGdKL6tVtTe0afZi1zHsAy50IiM0LdGD6x7w4Nx7CPbgCBwZxrl0FXmdRJVIpqKjwXDboq7EeHqzN9WIHbP2h0lTl4gpZ1lZ5V1AA+ioLdQPnBcLPjfgOfK5tEwDo1zHKvotbp/ZYbXU/aN8fuzfhFMyrRTyO0alGa6AX8NvMWtvgAVHPGoOGe1jL/idP31Uiy90gkUhrhgoDXstueKA/Bwpf61P9Sf8ALhIZRlwmqYYCbCSVIyRzszBSfbvgB213GOX/AO3qetSpjMZp3jkYBtmF9N/DfcNb9XBNn3aflslLOiVaFmidVFn3JUgD0fPA7/8AjhS/1mf6o/8AlwpuKuHkoq6opUbUsRADPbqqtvYevltgCk+LqI7tzPIf9/8A1jQ/BHa5RNQwfGqlY51TQ4YNclfDq2BHiADe/Geo8vY+ORtK9GPNvoLsT9gx0MaNsi6R5ndj7TyHsGIskYXbdxVS1k1I1PMsoRXDaQdrlbXuB5HDbXtXyu345H9T/wDLjMVLksk86w08bSSNyVRf/wCh5k7DDEofg8VrqGklgiJ+bdnI9pUW+onCw0DPaBUR1WZ1U0Lh43YFG3AYaEBtceYIw5uC+1ei+I04qqhY51QI6sGvdfDfZSPEAG9+FdxH2aZjlsbylUmhA8TxEnQPMqQCOZ3sQOpxS0FXTyue8hNtNyVt4QELN62N9gLYkgM+1Orpa2rp6iimWV9JWUKCD4d0O4HmV9y4i1c3d5TWyDnUz90luqpaMAeeyP8AXjjlrUiiZ4nY91CZdJsNxcgcuXo79b2xPpc8NFRU61mWSssFnSTUrJrNyGPRTdjzvufPFUt7LXtQwqOiZSjAd5UQUWgbi5d7WBvtu0R3PmccqalaZ8pgrTHJWRFppbaSVCoy722F2eK/QlTbARRdqEbUrySSBameriJjAayQo6WAJFiNKNc35sTgroqZFzDNq2J0fXBGkTIwILSLpsCDa5dUHvxJUqe0XhSGXKPjUcEYmeYOHVQG0yyEILgA2s6bHljtnfAkdFHUTUtTVQmkiVo1STWplcMLBXBte6jb884JIqhJc1ly4m8cNLAwF/nRS6x9hjvi0pqqJmUS+L41VOYx0+QB0HY2ItCGHtXEgSnGJq8spDRTVEUprf5RNHoOuNyVJOsGxJZbcrGzbDFfV51UV+VwUdPSOY6LxyyJdwbhrFgFGn556/Zii42rZZcwqmnN5O9dT6tLFQAOgAAA9Qw8eB8nShy1qRh/KJqaSplHVbgKqn2Db2q3niCRW9k2Z0dJUS1dVIA0MZMCEG7uQeRAIBtsL9W9WLSo7UaCR2kfKru5LMfjL7km5Po+eCHgXhtW4ZqiyqXnWWRbgX+TXStuvNCffjvkPYlDLS08jgB3iRmBG9yoJv7zgAZqu2LMoAp75JNXiXXEnocgx0hT4rEj1WxbZB24V0ws8VMxJsBZ0J8/nsOvlgPz7hBiDUQyLNCdkIYs23oxgbsSqWPM2CMSRyxYcDZNBLFZnKTBmNjtqXYXW43sQRcciCDyxpniow1RNfD6cmTTLgMK7tUiH41lcbedir/fiA+3HKi7RcnkVnNBLFoIDGMKLatgfBIpAv6sU2e5C0vgvpRPnuwJ9wG1/wC0d/ZzwO8MUEclVPRRlW76CRUI3u6jWm/K91I288cuLLKWxvm8PGCsaicYZK6276WLWLkkS397Wa3lzxEkynKJ5xPFmSKUXSiOY9CCxAAV1U9SefMknc4C+FskWsR2hgREiA7yaoayKSL2t4r+fzbDyuBjhnWUPFHRzPIvc1Emh+7AASxAIDEtfk+4tyx04oTu9lZhleJqo2/iHs3ZpTyaDDNRuQCGsltRPL8FLfl087+zECs7MqhQSgj2voMc8qW2AAsY7Hlzvc4on4FWOStjSESzRBXjD3YsrrsN/wC0rj6sUfD9NPC9Z3hkiMCh2RXZdINztZrWtjSnXJz0giq+E6tCDac2Gk2lje4vc3uQbH67Ae6F2cZpJlmaKswZIqn5N9QsASfA2xts1h6g58sV9XmlbT1ccfxqVopd4yXLAhuXpXvYkfWMU+dV1TLJLFK+to/EvhUG3tUDoRirjsSkavqadZEZHF1dSrDzBFiPqwi+zLs/aLO51kF0oSSCepa4iPvS7+0DDM7MOLPj+XxSsbyp8nL9JQN/1hZvefLBPHSKrM4UBntqPU2Fhf2DbGZJxzbM0p4JJ5DZIkLt7AL7evphZ9i+WNUyVWbTi8s8jLHf5q7atP2IPUnrxG+EJxVohioUPilIkkt+Yp8IPtYX/Uwc9mNCIspolFt4g5t5v4z97AFnxLxHFQ0z1ExIROg5sTsFX1k4ouAu1CnzQyJGrxyIL6Hsbry1AjyJAI6XHngO+EhXkU9JCOTyM5H0AAPvnC47G68xZxS72DloyPPUrbfXp+rAGiOPuFlzChmgIBe2qI+TqLqff6J9ROEX2DKRm4B2PdSXB92NK4RHANCIeKaqNdgDNba2xIYD6iMAPdsY94XH84Uv94i/eJjYTcsY74X/ACjS/wB4i/eJgDYuMsdq9RozqsbSGOtbatwPk03t19+NT4yv2rFP9t1feaiNa7Lb/wAtMAUdPG0rIzkkspO/qt9mJRpwEL+YuR9v1Y6mVHVZFJRQrW6bDSDy9mK6hm78uGJNhdFvYes7czy54zd3saUq3Hp2CcPJHRNVkfKzuy6j0RDaw9RYEnz28hi9477UoMsljikjkkZ11nRYaVuRffmSQdvV02wP9gGeq9HLSE+OBywHmr73HsYN9Y88FPGXZxT5lLBJNcd0SGC/0iHfQTzAvvcb2LDa9xoZhNDKskasN1dQRccwRfcew8sZp4lo6ehzSqpnRjDruoToGCuFtcXA1Wt5DGka+ujpoWkkYJFGtyegA/7sB7BjML8SxVNdUVVRG+mVyQAL6V5AHfooAPsOAL0ZfSvCDS6v5TMlOQQVsCyu+1h81RuOnXbBhQ5sZ8xr6VvFTR0wDLzGoi595DEfqjAm1fS0U9ArFo4UDzG6knU4CpqAFxzbpti0y3iKiWVoqWUzTV8472QgqqITdhchRsmpQN9zcnbEAK8soowaPK5KVJovigaR2W4QjYbkbajq5EEGx88BudcA0sSZZFArLPVVJBlV2DGHWWva9rhCm9uYwT8UZ7LPRZmsMrRmCoSIMjWspEQfcdPE/wBWLGbKWOd0p7tlpaKkJV7EJqN0sDyuFtt6sSASy7geuTNqmahqiqQ2iapqiJCx0oWT0Tq0+EXNrWG99sUeccX1tPmVHTSiGZ6GQBBDdRIZAgsS3ziDa9hYk4OOKsu+PxZfQLN3IrBJUswUuGNhJpNiLgmQm5/NGFn2a5Hqz2KLV3iwyuxcXGoRarH2Fgu3rxBJJzOlCZ0KvMKaelpnm7xg6F7kC+kFRpYFx0+bfB3kHafT1tTXao4IfkXSGZm0ySICdKHVbf51gdvLErtDzFoKCvStkST405FFEo1EAabb6RuCNfW3Qm9sUvE3BUFHw6ytHGaqPu2kfSC6tJIhZdXMDSdNr7gevAFxSVKU0uRZebFXp3Eo8y8dunm2v7cMyOREAQEAKLAXG1trc8Imr4Cosup4mqK2aHMDEZotGyqyi4UWXz8NywJPK3LBjR9mNY8aPJmtSHZQzDQpsxFyNzfniSAKyPgwJVMaWoZZEBPxaoitMpIIs8dwJEsTeSK9xtaxOOlblZrDGK1kikViumHdmLWCklh4F2YkDUSTfa2AnibiyqrJYpKljrjQKhC6Nrk6hbqfzhbkLYYHDNVXSUBrauNKinjuQ5YJUBU9J1ZholUWItJubGx5Yl5JP4muPRF+ZbECWgiYd2sbylRtc7W+q5+rAllGXz0VZDVFbrDKHY33sG8QPrtcW9eGZ3lNXgPSkSEbsi7PH6zEfGov85Cwx0zvh7VAzFTJqBuVbc9duh28/K1+VsYpQ4PSyPFmiiJ/sYmmzzL4hd0lE8ajmyEq6gefhQD2kY8cE50yZDOe5jlko5C6LMhYBWNywGx8N5eR6HfHCrhqWr8tnoplilng7su5urNDdXDgA6rqEOnzHQ8jKq4Lqaks1ZXt44xG6U0YiVl3Oli2piLs3lzx1QktNM8eUaZChz6NpaCvkZI0q6V4pSSFVXS0g3Y7AESqPaMCGVzQ0j1fxeokzCaaKwKRPLaQFtIY7gruLknodsQeOIqKklFHSQ/KjZpZLyMCbEBS5Kr5khRz2tgVgr6mAgpPMCDsA5sT9EbX9xB9WM3linSNo4JNagyqMmzGsgjWenSORJNazu4QgbeHu0U/w5DbbFJn2TyrmEQnlAM66S0I0DqNO9+unfnvhhZdnUskMZmXuncWCyWVmNvmqfF9mAvj6o1RxTL6UMgP1/8AULi8Z2zJqiy7GcyNLm0lGuoxzXUgnkyKXVvqDD3jyxoDGeuBJdXEFMw9FlYj3xSHGhcZsGQeOs+eszCedttTlVHkq+FR9QHvJxqfg+3xCk02t8Xjtbl6C4yVVkmWYaQbOxv5eI41J2Y1wlymjYW2iCG3mngP3cALb4SHp0PTwyftjwuezlLZvRb6vll3Ht3w1fhG0BMFJNbZJGQ7fngEfcOF32SUZmzqm22Qs5I5AKrEfbpGANSjCayG3+99Vb81vr7uO/24cpwiOAq4TcU1Uim4JmtvfYEKD9QwA92xjrhf8pUv94i/eJjYrYx5wtGf9pUoAN/jEW3/APRcAbExljtVH8+1H6VPuR41PjLnafTM+e1WkXtIh/4I8AVXFxtYAAXvsP1cDlLMUa4wXZllrysCbAb9fO3+mPHDGQq+aUcLhdLzLqAHMA3IPncAj34gmxu9jfZu1KorZywnlTwx3ICI1j4x1Y2BsfR268mlj9hU8EdrTT5pU0lTZVeRlp+mkqSvdnbcsBff51x1AEkA/wBv+Y1Ynihfw0bAMmn57D0td+bL0HIAg872EaHM6YKFZRb1XHIeq4PXpjQ3G3CceY0j077MfFG/5jj0T7OhHUE4FOFexWmgpJYqkCWaddLuPmdQIr7ixAOrqQNgNsALWpzUmWomQvsYoVCC7Mou8ig6SFO97kW2seeJNFnWXPGqVtJql31OigMTqv8AM0Hkb7X5W36we6myqSopZFDSBwVJXUrhzYOBfcFQdr7WI6HEgcUR6laqpAEKXIjPK7FSxuLX2PhBNw2IBPqMkynuJvi1dUQ6hZoA/pkmwQpJp1G45Fthzttiq4h46qYY5KIVr1MI+T1aAhZeRUtu5HS+oXHtxMzeKkNJPPTLIskLKGRgBYu2nmh0Nuova+4Bv1wsJ5SSb+/FXd0XVVYUQdodagjCTlRCumKwHgWwGlbgkAgAXvc2G+LDs642ioqsztF4pFMbFT6Oogl1B5nw8rgEeWAPXj2rc+l/4YNFrs0dk8FCY6ahjnE6UbfG5pG6W1Mo8gSzatIvZVa/MXr8/nizDKcxkopJKhqioi8LIVKteELGoIFxpC29vPFPwzwnTVuWSzTRoZ0sqSa2S11Fg5U20gkncfZbELLuG5qeP+SVssKsyvpBVkLLpNwCATYhd7bge7FVPbcnpN3T+oUZfkr5plVJ8dieOop50jVnBVnQOitcEA2ZLg+bJfB9UcXUqOyNKAykqR5EGxwrJeIM3WphllMVSIrlYfwN2KkaiAN2Ck2uSBzt1wuc3oq2WomlZSrSSM5XWmxZiSPS6XxbXH1I6M/QMI6epz/NEjnWNUpgUmaG+nSrEHSxJuXYEL5C56HDG4hjFbQLSUlooJJO67weisEJ+UcdNN10KL+K4PIkhOUfaG1DS1NHSL4Jj4Z2XTKLgAg6SVaw8KnwkXvYHYMPJeK4a34lllFqFNHGGqWYaCVit8mBfk7W1HqGt+di1GVl1nXDtGHy2gjjCklmSRDplSONCxZZBZwzOUueviwP0mc1okrE7p6qnppWj+MDQsrabg3XZJ2G97BWtbxb2xJybOzVZ7V1Q3ipozTxEb73F7Ac7kSH2FcQuLpJZwsEjpl9Fe5jY/Lzgm7WhS7gE3Nmtcm7eQglEauzNRSU1WhuKarjmU2IJil8MlwwuLkevnzOGDPnJa/di4HzuntJO2AH/btO5aGGJAuixeqBZdK2sFgj58hYOwPqxAzivEpKSSPNttrKqo9aQpaMW29LWQNzbEaki8oTT8y3Oee5VTzVj1bTNLYbrThdIsN9c7kRKPZc44yZqIkDQCKMPfeAh5DYgHVPIC3MgfJxkeRxTZDmazsxliLKtkAY6wWe+24sLAMbWsOe2ItdUiNpBIpItsuobhgFcbHp4XFxzXlgq1boluSjVlglVq1EBO8J1RyeItrjs6gu5LMHB6kbHZRfH3PphKj6fQmj7xPad7e0MMD65yPCUAUjSbknZlDDY3vb0TbpZRyxaNPdXXa8bd4tjcaX9NR6le/utjTh7GJL7HGBzejI56ZAdyeUcnny2ttjTeMm8CcQR5fmSTyhjHGX2SxazI6i2ogdR1w4R8IagP8ARVX+CP8A+XB8kiMZCZagAekWH2n/AFw3vg+cTju5aCQ2dSZYgeqm2sD2GzfrHywooKli0jpbxOTY87En3Y+xVMsU6yxSFJY7MjKLWP8A30PO5B64iy2nazVvE3DcVfTPTTg6H6jYqRuGU+YPu6HY4oeAey6nysyOjvLI4063AFl52UDlc2JPWw8sCHDXwhYSoSuieOQbF4gGVvWVvqX2DVi0zLt/oES8SzzN0UJoHvLHYewHAqFfH3FC0FDNOSA+nTEPN2Fl+r0j6gcZ37Kc8FLm1PI7eGQmNif7YKgk/S0kn24j8X8cT5pOJJiERNo4h6KDrz5serHntyG2B4qLc/sxFllG0bTwJUXZbQRVprUiIl1FwNR0KxvdlXodybch0AsLLPgft9MMawVyPIFFlmSxaw5a1YjUf7QN/UTuTZu3jK7X1yn1d038dvtxJUYTsACSbAcyemMmZ5nTVGYVVRGTaSViu3zb+Hp+aBgu4+7aZK6NqakjaGF9pHb03H5vhuFU9dyT5gc19AoVdzuD5/8AUYlIEp6qUjdmHvt/pj3lGammrIanciGZWIvc2B3F/O1xiAlUovex32sBf/6x+p5lOsMbg9eWJaXYlNvk2JSVSSxrJGwZHUMrDkQRcEe7C44p7D4aqqNVDO9M7NrYKuoauepPEpU336777YWXZ52vTZavcSr39MDst7MnnoJ2sTvpO1+RG92lH2+5YV1EzA/mmPf2bMV+3FSBiU8ZVFUsWIABY2BYgczba557Yp+NM7ko6Kaohi7541uFvsPNjbcqo8RA3sDy54U+afCJZp4/i9PaBWvJrILuvUC3hTz5ncDcDnet8IehOxgqT05R/wDyYAUlRm1TUtJOzGSWZrOeVh+aDyRegtyGLyHi8j8NSK3XUh0bGw9x3G1/+g/XZzGlVLJQ6khY6kjkC+G+5XYm4BuBY8tPrx0yriTuy3fIJNbg+LoCd7cwvPlf9mACbOs7pzlc4gR4zI6jSQCdShXPI3A09T7ueA7h/JDULdxdenn7vPBBV8QUkidyildMhYbXVtrE7nkb8vViDldWVsInC2uALBuXK+/Lz9+MMt8I6MaXJeQdkUTAHv2G2+wxW8T8AR0ujTITf84c/qwRZVn1R3IY6CdVjsSNIO5ABv7r9MWw118XdSQgm4IMRLWsR1I8JIuDz2PXHO3O+To0xXY7cL0ZgyeNQTqnkZl3cbILC+izLv0U7+eJc/ceEMuoBbXZSuolmLfKL41OgGwvfw787iyyrhWoWBI9YhRSWNzcKSbiwG23Lc2tfzx4jrMrpXPeVSSybghdNrG1wxXkNvnNjqi6RyTVydHYcY3CoyI97BEIDE2C3OgAkKPFYgnla3XHiWMaj/M+rc79zHv6/T644QdpVMCyUkKIoFw/hRTvzvsQNwblT1PTH7/fepO4CkHcbjl/6eL6W+xCk4cOgcrOzmGpp2KRrFYX74+BR9JiQCPrxRZFwbTU8odZ56yVTsKS8UY+lOdyPMxjBlxDlGlUedqiukkVTA90MWs7oqxXBIIG5VRYEdTtZ5ZxVSfFWkcLGGVYJqZbDcsQXQek3hZr8zZfNd8IeTy38ztnillXUrvW38+xW5XlNV3ckcK/E4Y5NDw0ihpSxCklpGfW1lIu11PqNsDKZN3dVMssb6AwA7whCdTKEMp1Xa97Xuw392LmqqCtXO3dtHDVMO6knaeBLqqgsQlixNjYGxPqucVPEhkjzCT4wDU6FXvBpZFKBQdgrE6FvsWO558zispWju8Ph0Npd4379rr3vblEColiiqUkDoR3nijS1lQ7FdhYnSSL7G4O3XEbiGp7iZIXAJVSgYHT4Wa/rFyOpv7BgzzuSOHv45RGKR4Q0KhUUhrW0qoAYk7NfptvgM4paOSlhqWK95oVSCbaiux353vq+sYtp7HNkyp1OS4VFNkxqaiVKGhFyzliwPO9tRc8goAte3IC25sXfw32NUUCg1CCqm+c8u63/spyA9tz68VvYPwusVGaxgO9qSbG3KNSQAPK7At7NPlgv4441iyym7+UFiTpjjBsXb+AA3J/aSBjoSo8pu2eKzs4y2VbNRQD1qgQ+4pYjGXZq7uah0UeFXdOd7qdrfYDhpUnwgKsyAtRxd1fkGYNb1MSRf8AVwC8H5AK/N44mHheUyOP7Au7A+0DT78SQHnZp2MJOi1leGKuNUcIJW69GcjexG4UW23J3thojs7y7To+I01v0a3+u1/ffBAFsNsJup+EEFzDuhChpA+gyXOsi9i4302+da24677Acu0fsWSON6rLgylBqeG5IIHMx33uPzTe45W5FPiqNi9xe3ljZINxjLvHXBhizpqOIaVnkUxC2wEpFrepSWHsXEFlKi57Luyf/aH8qqiy0wNkVfCZCOe/zUB2vzJva1r4c9N2cZai6RRU9v7UYY+8tcn68XWW5ekEMcMYskahFHqAsMKzjrtyairjTQQpIsRAlLEgltiVSx2tyuQd77WG8lTvx12G080bSUKiCZRcID8m/qsfQPkRt5jqENSxkTLFICD3gVlNwR4rMD1B6Y2JlWZJUQRTxm6SoHX2MLi/rwg+2fhwU+bwTqLLUlWP01ZVf6/CfaTgTY0//B3Kv6ov+OT/AJ8RqvsRytwQIGjv1SV/2MxH2YPMKeu7azSZrNSVMamBZNIkS4ZAQN2FyGAvvaxt58sCAI4/7GZsvRqinYz043e48cY82tsy/wBoWt1Ft8L938N7r7hvjZasrrcWZWHtBB+wgjGVe1HhEZfmEkaC0T2ki9St839VgV9gGFgdXDXZRlktHTSPShneGNmOuTcsiknZ/M4nydjWVH//AC29kko/z4vuDvyfR/3eL92uF3x52qVGXZukPhemKIXQqNQ1FtRVhvewvY3G2AB/tC7ExSIaqj1SRR+KWFzchRuSpFiy+Y5gXIJwdZF2bZPV08VRHSLolQMPlJNr8wfHzBuD7MH+zL5gj6wcLHsnzZYKuvyq+0EzvB9DVZl911P6zYAXXbBwXHltXG0EemnmTZbkgMuzC7Enqp95xY9ivZ/BX/GKirj7yNSEQXZRqO7Hwkchp/xYZfbLw38byyUqLyQfLLbnZfTA9qatvMDFr2dcOfEcup4CLPp1yfTfxN9V9PsAwAKcb8A5TQ0M9R8UXUi2QGSTd22Qen5kE+oHEbs17Nsvqssp5p6cPI+rUxdxezsBsGA5AYHvhCcT65oqJG8MQ7yW35zDwg+xbn9cYY/Y9+R6X9f94+APv/g/lX9UX/HJ/wA+AvtY4DoqGiWamhEUnfIuoM52Oq48TEdMEHal2kz5ZLAkMcT96rMdYYm4KgAaWHnhf8Rca1ua0wimgiSIMJCVDA+AMQN3OxxDJXJacPVdJFHGoUyyEeibsSefogX/AOHE0doMr3jpYTt5AAAeZvsB7QPsxB4Wq1FLT+GWJRsZEkRFvyZmu4J5dRfFflCKZ5VpkmqPHvpYjXHc3JI06Te1mN73JsOvNL2PWwY4PVqjbXrwc+IeIa92eEEM4uHCkHT0O7G4IJsbct8D9blSiJFj1PLfxsu6+xdvt64N84yCsaCSRI4PkiWkRZO8cGw1BwpAJ2LWN2FzzwFd8Kd++WQSyabkLfSl+nIAgdBjKTlHgtkjCe7S/Zrb8l52f0OsqkiyEOTZkABjvqXdmBAvdreRJ66bN4cGRdVlJ8+9b+BA+rCGoONWR9WhfE3j22YHmCOvnhpZd2lTmGMhFYFFIJO52G59eNIZJ/5HFmhDbQfctpalvi1OWijEMUn4Id5MO6Kq6CRwQjMxAsnIDmdsccgWGB6OrgDaKmRopUm0vIhAcllewIAIJY9dsUvFPHTOaedQKWSMNqfUBqZtNyF3JFk5G5N+W1yJVvFz10ljJ3zqDYyWRAOZsqgE+Z2Um3W2HwPT01/cklq5S579vk021QdcU51TPDJSsWlaJ2MDRSNKGDBheR3N9Qub21AA2F9xgYz3jp5C2lVQiPu2Ma97KUHR3tYX6+jgYrcyjS4kk7yxN408KnyuBzHLcs3XbbEzOeGqynpBVmFIYnKjZgz2YHQ1h4VFrC/O5GLqLluzCebHjWmP13+nC+bINRXM4EjMFDgnWx1t7y2wPuY4qq1Na61VmANu8a/PyuefsG2DDizgGniy2OqpWd/RdmY3ujjyGy2JH24/ceUqwU1NGgAVbL/wkk+0nf341jGjz8ueWTk0Rw5QCCkp4QLd3Ei29igYSfwgcx1V1PAT4Y4dRHrdjf7EXD5ga6qRyIGEtxxRpLxRSRyoroyxgqwBBHynMHYjFznFPR5ywYq+6gWBA8uvvwwfg+0YbMqiTokJt+uy/wAAfrw5f9wcu/qNL/6Kf6YDeBaGOHiDNI4kWNFSPSiAKo8MZNgNhuSffgBg8Q1JjpKiQc0hdh7lJ/hjGoG3rvjYfF/4hWf3eX7jYx8V29pwBr7gusMuX0khvdoIyb+ekXwIcU5SG4jyuQjnFJ9cQcj7XGCbs5/JVD/d0+6MVfETj/buVi/9FU/dX/Q4ANsY3z6Uz1NTLf0pXbfrd2ONkYxVUORM45eJgR7zgDTvYtUl8nprm+kuv1O1vstik7eqS8dBJ1WpC+5hf9qDFl2FIRlEd77ySEf4v+mIvbqf5LR/3tPuvgBl4yh2pC+c1n6T/KMavxlPtOkAzisv1k2+oYAePYpm5nymEMbmFmi9ym6j3Kyj3YEvhH5d4KOcAbM8ZPtCsPut9eLn4PK/zZIfOoa3+CPEX4Rf4lTfp/8A23wAwuD/AMn0f93i/drhbdoHZhU5jnCyKoSmCIHlLDoW1BQDqLWO2wF+uGTwf+T6P+7xfu1x6m4qpUqhSPMizsAVja4JvysSLEmx2BvgCwllWNCzEKiC5JOwAG5J8gMZUXjcx50+YxA6TOz6erIxII9pQ/XjRvaBws2YUUlOkzRMdxY+FiOSydShPlyNjvaxyjUUUkbyROlnjYqwOxBBsft2vgDZlNULIiuhDI6hlI6gi4P1Y45tmSU8Ek8hskSF29gF/r6YCOwvM3mypA5v3UjRr9EBWA92q3sAxD+EDmTx5akamwmmCv6wAzW/xBT7sAIrNK41Us1VIflJWZrH28h7BYD1AY0j2Pfkel/X/ePjNMSK0TLrN1FwuwB9fmTjS3Y9+R6X9f8AePiES1QOds3A1ZXzUr0kYfu1YMSyrYllI9Ii/I4Aa7Ja+jeNa0GFZ/kx3ZRr6ed9zp2bnjRVZmsMRAlljjJ5a3Vb+y5F8KDt2ro6gUSwSJKwd7iNwxGyWJ0nbBkxbTKThqkjire4eMSKT8m8i3KnSGsAfD57gb7Y75XlUtJOKiWVISk4Glzp1oSdTADfRbpp6+rFfTSTysgkqEjOoRDQfFqfkrd3yLafnMOWJGZ5UlNKEMZmkeKR0ZyQpaMaihVLMSQCbluZAxhoctkj1Y+IjC9UuVTrf8Kwm/3ugjqKlqTXJJVaV8SFY0IBBkI9NhuWICjkd8WlfwzQihhg8MxICwygjUzEliwZfmDdiNwALWva9B2acUJUVPdhUj+SVwiKFCuhKyWIF2DBlcXJtuOmCSsyXu6qaeNVDFFULayuDcvew2YkL4hysLg3IKalDaRzvJjyLy2vj3rZWDNP2OQM5eSaRhf0AqoB6iRc+8WwwqenREVEVVVQAoFrAAWAG3K2KUZ3LMpFKqCRTaXviR3W190XxMSOViFNj4sWVLmUZRCalLlQTdlU3t1GjY+rpjO/cwUJS7WZ44T4HrM1kbutwvpyyMQovyBO5J9QBx5quGfiWaJSVQDKsqB9JIDIxUkg7EAqThvcEVLU3DLy01hN3c0l/wC0GYX9ZCqCL+QwiK/Npp5O9lleRxyZ2LHa9tySdjjsOcf3aT2UQS0X8igSKaC5RUFu8X5ynqzdVJ3vt1xXcBVAzLJZKOQ+OJTCb9B6UTe7YfqYJM84seE5dUqGeKoskqICxtIiujgDclSG6bgkeWKupyoZfmYqY/DTVh7uYdElJujepWa49TMfMYAHOzyfvqKegnHiiLIVPPQ+oEfqtqH+HFPxTEZqABvwsB7uT6SbE+xlsw9TYMn4XkizVqqPSIZVPeb2NyNxa292VXv9L3qjizil5KmYxfJrJYNY31BdgT0vYdPPEA01wNmgqMvpZR86JQfpKNLD3MCMKf4QeUyR1VLWR6lBXuy6kghlJZdxyJDG30Tj72BceKurL5mtqYvATyJPpJ7T6Q8zq6kYdOaZVFUxNFPGskbc1YXHqPqI6EbjEgquAJS2WUbMSzGBCSTck6RuSdycAGSZiI+LaxD/AEyaBv1EULj27I2Gtl2XpBEkMQ0xxqFUXJsByFzvjOHaDm70vEU1QnpRSxuB52jjuD6iLj34A0fmVJ3sMkR5SIyf4gR/HGNpaZlYwlT3ivpt1vexHt1bY2HkmcxVcEc8Lao5FuD+0HyYG4I6EHFXJ2eULVnx0wKZ76tV2tqHztN9Orre3PfnvgC0yCg7ilgh2vHEiG3mqgH7RhX8Z8RCPifL1vtGoRvUZi6/sZMNTNMyjp4XmlYLHGpZiegH7T0A6m2Mo59mU9bVTVuhgXfWpuPCB6AHXwgKPdgDXGMgcc5S0GZVUZFtMzEdNmOpT71YHGn+BeK0zCjjnUjXbTKo+a4HiHsPMeojHnPez6hrJlnqIA8i2F7sNQHIOFIDgev2csAReynLTBlNIrXBZDIb/wD7GLj7GGAzt9zEa8ugvuZe8I9hVR95vqOG47qikkhVUXJOwAH2AAYy7x3xaMwzcSqbxI6RxetVb0v1iWb2EeWANS4yf2pxls5qwASTLsBueS/bjWGKCDgSjWres7kNUO2rWxLWPK6gnSp9YF8AR+zbhw0OXQQuLSWLyDyZzqI91wvuwtPhHZoDJR04O6hpGHtIVfuvhyZ1nUVJA887hI0FyT9gA6seQA5nGV+Mc6kr6mStcWV2si/moNlHuHP1k4A0/wAH/k+j/u8X7tcIXt6dhm91NiIYyCOexfl68Pvg/wDJ9H/d4v3a4rM17N6SprlrZw0jqqgISO78NyCVtcnfkTb1YAv8pd2giMnpmNS/0io1fbfGau2alEecVOm4DBGNvMot/wDX340xXVqQxvLIwREBZmPIAcycZdznNGr6usrRdUZvCGF/CBZQbcjpC3t1vgSlY3Pg+fkt/wC8P9yPEb4Q63oqcf8A7/8AI+Jfwf8A8mP/AHh/uR4jfCF/E6b9P/kfAgQ7ZVMq6rG3njTXY9+R6X9f94+M9Zjm3gKHna3q2HP+ONC9j35Hpf1/3j4rEvJ2Lz4RpHxiivy0Pf2akwtaCkVjHpYhmjfSVNvlELFeXmAB7xjT3FPANJmLI1VGzmMELZ2WwJBPokX5DCy7Vuzehy+g7+njdJBKgB71zsb3sGJF9ueLp0UF5VCVyaiI7vEk7AeaNpdv1ZFDHyDHpfDI4jR6iClq4E1tG6TKLgXBtrUk7AWte5+acDUMzpS0AiVIZJHaJZDaWyuLgG4t8oTvt9mIMWfvP3cVSSUlnRgDyTnFNGB0UagwHT341/q39CvAQZDQU1NVU0q1MQdJpIlVPlBKlj3asy+COXS4TxG3oeRwyqTNmnQSgDuJEDxkFg4uNw45ar3FgemE0sGvL3hmaFDSTAALYSnQSJmI+cArBgR/5e+DDgzMno6aeGrkWIQzEK7qWDhxq+TYmzb3awB2Ycr4yyw1L3LRZM4uZkHewgq3ouwPiK/2msdv8Wm97YgpkmYEAiNrHcXRb+/VUA39ovgWzXtKLNJpYsL+AlQot0JUc/ad/ZyxQNx1ISSViYnmSpJPrJ1bnHA4OTpo7oZOnHZ8jV4WzBKepqsua3dyEzwA8mjlHjQfRN9vK/lhZ5t2X1SVZjhjLxM3gkuNIXprPzSOR87bXxe8QflHKfoL+04Y7Y7jhKCn4plgyOKWPT3scaxkOLgFW7ttri5AB2v0xR5Zx7JNTzQ1SfGO8vY3VAARuGsNgDuCATv6gcDPHHKP9PN+9fFbR9Pav7cVYQxcuqnaMI1TKwAAI1Dfp6WnVb2N/pgGqeEo45S88gEYPh/tDp77cx/DBcvzvf8AvJcVebfg/wBZcZ27o2ilzRUVOThwSIxDp9CxGrbqbHbBPw32z19OgSZFq0U6QxJV/ewB1c+ov68D2b+gn0McMg/B/rfxxEZNbGmSKGO/wgHIsmXtq6aptvsivhZZzmL1lXPUTIqSuQxVb2ACqm19+QU+84uIueItd+Fk/Rf5Wxrdo52j3wlxZW5YS0BDwud4XuVJ6kW3U8hceq4Nhg5Hwhmtb4gdfkJtr/8ApXtgCi/BH/vyxDg5frYrGTexUtOK+NqzNdImtFAGIESXtqH5xO7H27eQGKrgysMheF7aVXbb12N/PHT/AM79OPujEDgv8bf6LfeXGgJvCGfVlFUztSvups6MLq4BIsy7fWLEX57nDKg7fZQAJMvOvrplsPqMZI+s4W/D349V+1vv4v354A68Uce1+bRmIKtNTt6SrclrdGY2JH9kADzvhZSoaeosfEY39l9Jvg5qPxR/a33zhe1HpH24AeMvwgahdN6BPEbD5Vt78v6PHKbt4rXbRFRxI1r3Yu9vuj3YCqv8HRfTj+7ghiwBSVtfVZmzvXTMRExXQPCq2AJIUbDbrz9eKjOa+FhFTwkEahdhyHQAefni7POs9v8A7QwBUX4RPpL+3ADig7dJqKKGnajQ93GqBu9YagoC3to25csdan4QlSNhRRq39qRj9mkftwPVXpD/AL64qaz8O/tP7MQ3ReKT5LHP+JqzNFZqmZVgQgmNPDGORudyWYdLk78rYjxUbLGIxbSw1JHq0y2A81FvccU59F/1f2nF2343F+iH8cUuzp6ah/PYsOBu06XLKc06UyyhpC6kyMp8QUWA0G48PPHbi7jyfNu5pmp0gZJO8vrLclIsQVHnfA/WfikP0j9449ZX+MN+lX/NibIeFbv4nvM8vhkQGVe6Y+ESoboxGxBB3BHrHvwTcPdqVRltHFTrSJMkeq0iyNvdmbkENudueBXiT8O/0j91MS+E/Rk9uIT3omeFdPqIKl+EXMVLChSw5nvW/wDjxR8b9qcuZ03xZ6VYhqSQsshY2vYWGgX9IYEq30qr34tOHfST9Cv8cao5GqLDJMrLUbU8kZp9Ld6Kh2sO8U2Q6WNwNO1x5Y6iCn7grI7TSiY1F6dbDx6AdBYW0E6dx1t5XwP8RfhB+jT9mLrIfQi+j/7kmIc2FEv8uqy1QZ0ooQWOpna5ZixIKgttGbWuAN/ELYiVlcU7zvagTlg0aROQ2kXJC29VgC3U+0Y5cZ/N/Rn764DqLmfpf6YxfmRpF6XZUV0QuSvLy8v+mIl8SZ+uPcXoj2YmPAkvMf/Z"/>
          <p:cNvSpPr>
            <a:spLocks noChangeAspect="1" noChangeArrowheads="1"/>
          </p:cNvSpPr>
          <p:nvPr/>
        </p:nvSpPr>
        <p:spPr bwMode="auto">
          <a:xfrm>
            <a:off x="63500" y="-782638"/>
            <a:ext cx="28384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hQSERQTExQWFRUWGSIaGBgYGR0bHhwhHyAdIB0fHCAcHCYeHBwmIR4cIC8gJCgpLiwsIB8zNTAqNSYrLCkBCQoKDgwOGg8PGjIlHCQsLSksLSkpLC8sLCw0Ly0sLTQsNCk1LCwpLSwsLCwsLCkvKSwpLCwsLCwsLCwsLCksLP/AABEIAKkBKgMBIgACEQEDEQH/xAAcAAACAwEBAQEAAAAAAAAAAAAGBwQFCAMCAQD/xABREAACAQIEAwQECAkJBgYDAQABAgMEEQAFEiEGMUEHEyJRMmFxgQgUI0JykaGyMzQ1UnOCsbPBJCVDVGJ0ksLRFRai0uHwF1OTw9PxGGODRP/EABoBAQADAQEBAAAAAAAAAAAAAAABAgMEBQb/xAAuEQACAgEDAgQFAwUAAAAAAAAAAQIRAxIhMRNBBCJRYXGRocHhFIHwMjNC0fH/2gAMAwEAAhEDEQA/ALLiuOOKnoINBNqYBNLX0a9JJuR4h4AADa4vuMBlXQVMe0lNJ7U8Q/6ew4b2b5cjSyXj19zGgUdTpBYhRy1eIYl1CqA9yRq6qbH6xvc+eMuvPG3T2OxY8c8a23M+1NU5BIgm257C/wBXPAxUVVzupAvv54eFTwVNNMWhYKgPz5GJ9dgQx+3AyoYOwcjSrcrb7Xvvf+GL/q8j5KPw0Vwz7DwTV1FPTVFPDHIiFJCpcpLL3YRbBWWwXwkD1k7cr2+X9qM9VLWGkopRWzIqpYq4jWLncMFv4nY2tzKi2CuPI46Noa6ac6aCmZZIlUs15LsSTflZgAtugN8D/ZVKqipzORQprKoQxDyDy3a3va36mLI55O2QaftQjlWkhr+9FZT1euS0P5veKAAm+qxUEW5g44Z9xTBPBm1NOxi7yTvaYSo6FrKtrBluN4+tvSxfDL48vmznNGVXkjkIiv0LKje7U0qqSOgPmcVfDHEMmY0FZNVsoLslOWA0jST5X2PyxFx6sCDzmvGVP3/cJLG8JotBKuCNQJFvUdN9v+mKXgTsnq6ilFTBUxxLNqWxDX8LMvMesXxy7T8zWBjR/EolispikAAO1tVjb2qevU88GHZt2mUFFlsEFRK0cgLkr3ch2Z2ZbEKQdiOWAB8fBvqv61B9T/6YmVXYJXShe8rIWK8iVe/7MOnKc0jqYUniOqOQalNiLj2HcYqOJe0CjoJFjqZSjuupQEdri5HNVI5g4ATVT2S1k9caVqqPXDCsoezWs7EWG173X9mOPFHYvPR0s1VNURSCMAm2vUbkLsTt164ZPCHEsFdnNTNTOXQUka3Ksu4kcnZgD1GLTtfH8zVn0F/eJgDOFLX/ACDUT7hnBjbyLEb/AMfeww0Y+xHMF0WrYboLA2fl5cvUPqGFBDJqmhPQFVv5+LGzcQDImbcNGGqqYWZWkhfkoOlrWLWvuNr2HuxN4cyaTMaqOlgZY9SlrkHSoAueW53sB7fbiP2ot/O9b+mP8MHfwbsq1T1VQRsiLGD63Nz9iD68KB6//Hus/rcH+F/9ML3vHp6l4pV1NE7I62uPCSpItyOxIPQ2xrzGXO2nLvi+cTFdhKFlH6ws3/ErYNE2cchoZs1qhSxSLFqDPqa59G53tuSb8+u5sLnBS/YFWQK8qTwyOqlgoD6msL2BI2J5X88U3YU388p+jk/ZjTBwRBjyozCWYcwgA8W9rm/l5208vIb4MOG+w2etpoqmOoiVZQSFYNcWJG9hbpio7VeHzQ5lPGotHKe9j8rPc2HsbWvsGH32Sfkej+g333xIEPx/wNPlzQRzTJKXU6SuoWCkDe/Pnb2YNB2D12lR8chsLW8L9BYdMffhFfjFD9F/vLh4pyGIoGWeIJHo5ZqKZkkaEqNQvY6VBUC9rAat7+vBjlXY/XzUqEVMUSyqHMZVrjUAbG21+WKvPcg+O8USU5F1aZWf6CxozfWAR7xjQ00yxoWYhVUEk9AALn3AYUTdCKehkoquKlqJ0lkgUTBkB8K7go2rzUX9XhOLDh1UlpJ6ipigLGS6NL8kLsF21jcLcgC3UHApTXzGqq6x1Zi7fJqGIIBsqDboFsPccEdLqWNmSq0Uat3aCdBMGIJHhW3oeXqBOMZrc9Hw0rg1e9r/AIq33LfhjNFqKhIqeepgBiLFdfeqHB3Hyoa66fK1/VbBHT5nWd1CxenmWc2RZY2iYizNckFl9Fb+jgSy+CrTNC5jillRL6FcRh0K6AUv5dR0OJvEXEs60Rjmp5I5mZgJCB3YVi3hRlJF9Hg9lzjJSpOzrnh6k4qFNOu6b7/uWfxuCpiZpssk7skqZILMGsSCV0FHZdvSCnFMvB+SySH5eSJuRilZowCOhDhW92rriwyrNaUxx08lRC8UKakmDGKaFxyAQi7c7AjyswPUZoaHvpTLLefvQ72BKuSGALEeEerYkXI2NrYa6qhHwsJ6tVxS9L3+f4GDl3C606FqNKdvLQArH9ff7Tigz7ivOYQe7oNIHzvw5t5gRmw9+BtKBUq0WNZoorkllYgsqBmYqV3BspAFzvgmyrNKtV1LUkqfmSWkI8hqI1Ejlif1CrfY55+B0NaXe17r/VgxNnFTVAiqnb+yhUJpJBAOkAbi/XEdEqAANURsLX5X9dunswc5zxk1PFG1aKGVJRdQWZHI+gyONuV7gYixvlzgOMrjIYagQ9NY33uPlRtg8erf7GPG33ReVOYaJ5X3AM2gn9VEv9YGPNVIH2vt6sBzVJljrSJdQetmAtzToo9m1vXvito+KJoh3jESC+mWK9jfq6e3qMRluzTA1SYV1ucfFYy0blWLcpEOlxy8LEWB6ix38sAXxp5KqJVRpXmlVjGukFgpDuBqIXcAjc73xYZ7xfTPazTRta5XUQD5eEbe/FDlOdIa+knsFMUyAt5hmAIPuLb4tii29+CudxS25Dc8YJLWZkk0Uyx1MSwGIJrkR0RgdSIW2IckML+jiDJx/S0VPl9GlOs6RaTM0yPH3coYXdQ6A6wS7cttsEjUfxTMs0zGW/cwRq0ankZHjXVb1+ELf+2cV2WF5ctyYSeJ6mvE0nr8c0pPs2Bx1HnuiRm+e0OYGuy8VUQFQqSRyhgVLWUEcwNQaJSVuCQxtgbHC5iyiWgjljeSWr7sODZSRpb1m3gIv6sXuew02ay5lQmCNJqQaopkABO24Ygfn7Ebgg8gRfAwtJl1HlVDNU0oleYX1J4XubsCTqW9gQPqwII3FkE0WTiPMCrThwIjfU1hbmep06rny033wOcfUqxmkjAFxEL/APCP4Yu6XhanEEEuYSytLUkCJdbHQG3UdT1BJOwuBbrgV4qpJUrGjllaXQvhZ9zpsSP24A0r2X/kii/Qj+OFX8IFAcypQeXcf53w1Oy/8kUX6Efxwre378pUv6D/ADvgD18HhQK2tA/8tfvYY/a+L5NWfRX94mFt8HU/yysPnGPv4fRGAMX0CN3sdwdnX9oxtDHnQPIY9YAyT2oj+d639Mf4Yd3YJlPdZUJLbzyM9/UvgHu8JPvwku0/8sVv6Y/wxp/hLKvi1DTQcjHEqn22Gr7b4AlUuYB5Zo+sRW/6y6sJv4SWUfilSB+dEx+pl/z4LeDc/wC8zzNob3A7vT//ACHdt9rC59Qx27bsq77KJj1hZZR7jpb/AIWbACi7B/yvH+ik/ZjTeMx9gx/neP8ARSfsxoriStaGkqZU9OOF3X2qhI+0YAXPwguGu9o46tB4qdrN9B7D7G0/WcE/ZA98npLfmsPqkfFvG8WZZeDziqod/UHXf3gn6xit7Lsveny2GCT04mlRvasrj6jzwAt/hF/jFD9F/vLh5JyHswjvhFfjFD9F/vLh4ryGAALg/h7+eM0rWH9IsMf+CNnP3B9ePHbdxH8Wy1olNnqT3Q89POQ/V4f1sHNH3fj7u3pnXb87rf18vswi/hEQy/HKVm/AmMhPUwbx+83j+rAFLwzBoiISpWNpFs2tfuna3P14JstySXuFhkiWpiR9aGGUKb73U6gAVNz1vvhfU7EKLAj7PtxYU2ayRx1EquQUjIVl8J1OVRdxbkLkesXxjSkbLxMsdR5sZmV5oy1MtVVK0D933UStG5RRe4JkVSu55+/EbNpzNllNHTCHxteSGLc95e9lBYtzuxFuQO9udD/vTXUWWUlUKl5ZahiBFKiMunxEG9g97BR6R9LF1xNxWKaqipaygpquWVVKmC8b3Ziqizgm5I6PiHjbVWdePxcYyUnHivdbe35JXaCsrNBTBNbJAJJW0jUSLgktYGwAJI9Y9WOVHk9MtDSTukyyzyCMGGUgnxEB7Ndfmg2FumJGZ55RQuaaokr8vZ1/Bs3eoVa67WMq2NiNrdcWdNKsxiENXQVTQG8SSL3ToQPzY22PqKYzeJ220dMPGR6ccadU77q+f25KheHWirJ4ZZriOnPdSEWPjICglRfkHW3Lc+dsVD1oZtKJIRJveNuZHIC58JvsVC/64IanK8wWSaWeFpGkK+KHSwCryULqDAc+hwNZw8auzMjRysbXdGj+9YX3539+OXInfGx2Y3r3bTdLj8Bjx7k9FDlgkrY1keGExRXJB1uBYLYjfUAb9AGPnhR0XYtmMsaSCNQHUMAxANmAO4O4O/LF1nnEbSV1M9dFLNRUyjQI11K7WXdyx0sb2BF7kADqbl03wh6JWI+L1BsSP6McvUXuPYcevjbUVR83kTU2mAFNVTs1odwXBlsBzOoi+17gE8t+Qtyx04lo2iXvtLE6fzWG487j6/K3rGCDh/Mu6R1SOYyWCghltYbqG1MFB8LE25b3vj7xNnUTxGJ4SrXCqHkBIL33AS4IsjKTfbYbeG/E5qXJ7EcEYPp35n9L9vyKigcyGR3JYne/s5+wWPuxZISEkO12ta9uYBtbqDf+OO2XxCEs1gFDNcX1WGw59RuN8HfZJRhVzGWBY5ayJAKcN5EOdtxzayk3HIbi+OlcnkyTS3OnbB2gRVNBBDTSo5lIebSd10gEIw6HVckdNI88EmUKhkyCBWDd1BJI2kg7iFVsbdbyH6sD2VzyZhl+b1UtMpqSFhCLFch0WxZVILK513Ntxb1Yo+KOEliyzKY44FSsqHszadMhLclbrsXXnytixmFtdR/7IXNK+pdO/q2cQRg3NiWK+07hjYbBee+IXHdbU0uWQQQ0/exGk0TSaSe78Cre4O3Njv6sD/bNwPT0MVK9OGuxaORi7NcqF/OJ0k+LYfwxecW8N1MdJSwitqXNU8cEqSMrqNa3a11DAAjlflgCv4yy55qnKhGpMQANwCVAHdsbnkPCMCXGcwfMKgj+ji0n27X+1sGjZZWUsiUENWrJ3LSK8kILIAwUKCG3G9xflgBzDh9oDNrmWUsqtqQk31M3M+ZtfAlGjey/8k0X6EfxwrPhAH+cab+7/wCd8NPsw/JNF+hH8cKn4Q5/l1P/AHc/ffAg+/BwP8rq/wBEv3sNTtQzGSDKqqWF2jkVV0spsR40G3uJGFZ8HEfyur2t8kv3sMvtg/I1Z9Bf3iYAz/Q9pWZtIgNbPYsB6XrGNY4xZQH5WL6a/tGNp4AzPmuVfGeKGitcNVi/0RZm/wCEHGlydsJvg3Ke84or5SNoS5/WbSo+wvhs5vnEVLC887aI0tqaxNrkAbAEncjlgBO9nnCeZwZy1XUUzJHMZO8bWhtruw5OTbUF88OLOMvE9PNCeUsbIf1gR/HAv/4xZV/Wh/6cv/Jg0BuLjAGaOw6IrnSqdiEkB9oG/wBuH/xn+Tq3+7S/u2wqOGMo+L8WTpawYSSL7JFD/tYj3YbvE4/kVV+gk+42AFr8HnibvaWWjc3aBtaX/Mc7j3Pc/rDDcVQOQt1xk7su4j+JZlBKTaNz3cnlpfYk+w6W/VxrIYARfwivxih+i/3lw8k5D2YRvwivxih+i/3lw8l5DAAFwdxB/O+a0bH+kWaP/BGr/wCQ+8499s/D3xnLJGUXkpz3y+dhs4/wkn3DCxzviH4lxRJOTZRMqv8AQaNFb6gb+7GhpIwylSAVIsR0IPPAGWeHWLsgZRobwhhsQbHa4tztiTxnSrFEsSXLTSAkk89Cmwt5XkH2eWPs1A1DXzUZHhSUaCeenUpQ+u6kfbi3nyCSuq9UMkafFQjjvASpZmLAG3Lwqh9lsUT3pkaK3C6phoWqqDLZ4pHliRWiZT4VKjk3iF791c3B+3ESII+c5hmc/wCAy5dK3tYyKlgB6wdXvZMUNDWV0Oemaej7+fuTpSFrKVAC60LXuLahY2N2PLlj3W9pDUFNHTLSMs7yPLVLVxeFy5JOkavECTYHyUeeLFi740y34zxHlikbGKORh6kaRz7vDbF3xWVrqTNfjVKqLS6lppmUhmYLsVJF/wAIALrswYDHKkz+jnzcViTwskGX22YemXckAHe4UHa3IjEbM3lzBMgcu2iZg066jpYoFkuwHO2h+fngQW9PkFPHLHl8M9TTVYpxLrilcobWQlkZmjJuLkaRccjis/29mUdNQuskdY1VL3DRyxAAMNYZg0ZXw+Ak3U2GJfGfFPcUlZXUkcQqY5vijyldTBVIHO/QsCAduVwcVXCvFK0XDkVXImuSN5Fg1b3dncA36Cxa/qDDrgScc+45o6OqNPV0aLKoBeShlIsTvuLRENbe1zsRjgeOslbcy1lzuboCbnzJUkn13PtOE/FHNWVIFzJNPJzPNmc8z7zf1Y0jRdmWVxxpG8UTuihWYkXYgAEnfmTviqSNOpJdxWZbS1ESWamSS3IgpOWG/PTIRsTcA9fqx1zA1XdOqU6Rltt6crcXBO4Tw7gDp16YuajJqwNqZZd9ryUjt5HnExAGwX/u4gu8iMhYwhozcAiSEPq1Kb3Fxaytf19MT0Vdmy8fljDTt8a3BOh4flSPe2+q/jXa4IHMi9rdMFPZhw1UTSLVU0yRGGbRKHJD6PCzXUA3VgSulrbi99tuklfK51KWZeTqlSHA3sColNl5dQL35Y9Gi1sA8DjVYF5aWnfUDctqZEB2X1/XzxrpOLUGPFPFHxagq6uiZVMtXZZAAwYqqq5FxY3MbLfrzHPEupozUZjl0lRb+SUjVErGwGt9Ci/QWKu3l4cC+UZHBZh3MLLYAI6Og1m9mCMWC3vYkC9ged8VCNoiliknmSKbVDGkc40si6iVAkiayICVuG3Z1UdbZp3Jx9DWUKgp+oR8WZC9RRUKPJFMzZjdnibWpWR5GNjtyUgH2Ys8wr1Z62Zz4aGfvAPo0o2+tycCmTiWliSGnnbu43Mihoophq81IaMm+rbnirzN6juquEzJ/LnMrsYZARYBiF0O4C6QOd9uWJM7CadgH76ViAtAutuo1Elj7fCThZJQwCGpEDl49ahGbYmyAm4sOreXTBfW8Vl0kR4YnvEI2USuvhW9yRLEht4vPHzs+7NqTNKd5BPLEySFXiTQVW+6kXBJBX18w2JaaJDTgHtFy+DLaWKWpRJEjAZSGuDvtsuF3218QQVtVDJTSCVFh0syg7HWxtuB0OLjjjsSjo6KSpgmlkMVmZXC20X8RGkA3HP2A4WSw96sMEQvJIyqB5sTYD6yMQA27EOJKeiqalqmVYg8ahS19zqvbYHB32mdodBUZXVQw1KPI6gKoDXPjU9VtyBxET4ONNYXqp723sqc/V4eWF3x32fx0tdFQ0Ty1EzgFgQuxb0QLAfNBYk7AEHzwAH050yRknwhgb+QuL41L/4r5X/XI/qf/lwGcM/B6gVA1bK8kh5pGdKL6tVtTe0afZi1zHsAy50IiM0LdGD6x7w4Nx7CPbgCBwZxrl0FXmdRJVIpqKjwXDboq7EeHqzN9WIHbP2h0lTl4gpZ1lZ5V1AA+ioLdQPnBcLPjfgOfK5tEwDo1zHKvotbp/ZYbXU/aN8fuzfhFMyrRTyO0alGa6AX8NvMWtvgAVHPGoOGe1jL/idP31Uiy90gkUhrhgoDXstueKA/Bwpf61P9Sf8ALhIZRlwmqYYCbCSVIyRzszBSfbvgB213GOX/AO3qetSpjMZp3jkYBtmF9N/DfcNb9XBNn3aflslLOiVaFmidVFn3JUgD0fPA7/8AjhS/1mf6o/8AlwpuKuHkoq6opUbUsRADPbqqtvYevltgCk+LqI7tzPIf9/8A1jQ/BHa5RNQwfGqlY51TQ4YNclfDq2BHiADe/Geo8vY+ORtK9GPNvoLsT9gx0MaNsi6R5ndj7TyHsGIskYXbdxVS1k1I1PMsoRXDaQdrlbXuB5HDbXtXyu345H9T/wDLjMVLksk86w08bSSNyVRf/wCh5k7DDEofg8VrqGklgiJ+bdnI9pUW+onCw0DPaBUR1WZ1U0Lh43YFG3AYaEBtceYIw5uC+1ei+I04qqhY51QI6sGvdfDfZSPEAG9+FdxH2aZjlsbylUmhA8TxEnQPMqQCOZ3sQOpxS0FXTyue8hNtNyVt4QELN62N9gLYkgM+1Orpa2rp6iimWV9JWUKCD4d0O4HmV9y4i1c3d5TWyDnUz90luqpaMAeeyP8AXjjlrUiiZ4nY91CZdJsNxcgcuXo79b2xPpc8NFRU61mWSssFnSTUrJrNyGPRTdjzvufPFUt7LXtQwqOiZSjAd5UQUWgbi5d7WBvtu0R3PmccqalaZ8pgrTHJWRFppbaSVCoy722F2eK/QlTbARRdqEbUrySSBameriJjAayQo6WAJFiNKNc35sTgroqZFzDNq2J0fXBGkTIwILSLpsCDa5dUHvxJUqe0XhSGXKPjUcEYmeYOHVQG0yyEILgA2s6bHljtnfAkdFHUTUtTVQmkiVo1STWplcMLBXBte6jb884JIqhJc1ly4m8cNLAwF/nRS6x9hjvi0pqqJmUS+L41VOYx0+QB0HY2ItCGHtXEgSnGJq8spDRTVEUprf5RNHoOuNyVJOsGxJZbcrGzbDFfV51UV+VwUdPSOY6LxyyJdwbhrFgFGn556/Zii42rZZcwqmnN5O9dT6tLFQAOgAAA9Qw8eB8nShy1qRh/KJqaSplHVbgKqn2Db2q3niCRW9k2Z0dJUS1dVIA0MZMCEG7uQeRAIBtsL9W9WLSo7UaCR2kfKru5LMfjL7km5Po+eCHgXhtW4ZqiyqXnWWRbgX+TXStuvNCffjvkPYlDLS08jgB3iRmBG9yoJv7zgAZqu2LMoAp75JNXiXXEnocgx0hT4rEj1WxbZB24V0ws8VMxJsBZ0J8/nsOvlgPz7hBiDUQyLNCdkIYs23oxgbsSqWPM2CMSRyxYcDZNBLFZnKTBmNjtqXYXW43sQRcciCDyxpniow1RNfD6cmTTLgMK7tUiH41lcbedir/fiA+3HKi7RcnkVnNBLFoIDGMKLatgfBIpAv6sU2e5C0vgvpRPnuwJ9wG1/wC0d/ZzwO8MUEclVPRRlW76CRUI3u6jWm/K91I288cuLLKWxvm8PGCsaicYZK6276WLWLkkS397Wa3lzxEkynKJ5xPFmSKUXSiOY9CCxAAV1U9SefMknc4C+FskWsR2hgREiA7yaoayKSL2t4r+fzbDyuBjhnWUPFHRzPIvc1Emh+7AASxAIDEtfk+4tyx04oTu9lZhleJqo2/iHs3ZpTyaDDNRuQCGsltRPL8FLfl087+zECs7MqhQSgj2voMc8qW2AAsY7Hlzvc4on4FWOStjSESzRBXjD3YsrrsN/wC0rj6sUfD9NPC9Z3hkiMCh2RXZdINztZrWtjSnXJz0giq+E6tCDac2Gk2lje4vc3uQbH67Ae6F2cZpJlmaKswZIqn5N9QsASfA2xts1h6g58sV9XmlbT1ccfxqVopd4yXLAhuXpXvYkfWMU+dV1TLJLFK+to/EvhUG3tUDoRirjsSkavqadZEZHF1dSrDzBFiPqwi+zLs/aLO51kF0oSSCepa4iPvS7+0DDM7MOLPj+XxSsbyp8nL9JQN/1hZvefLBPHSKrM4UBntqPU2Fhf2DbGZJxzbM0p4JJ5DZIkLt7AL7evphZ9i+WNUyVWbTi8s8jLHf5q7atP2IPUnrxG+EJxVohioUPilIkkt+Yp8IPtYX/Uwc9mNCIspolFt4g5t5v4z97AFnxLxHFQ0z1ExIROg5sTsFX1k4ouAu1CnzQyJGrxyIL6Hsbry1AjyJAI6XHngO+EhXkU9JCOTyM5H0AAPvnC47G68xZxS72DloyPPUrbfXp+rAGiOPuFlzChmgIBe2qI+TqLqff6J9ROEX2DKRm4B2PdSXB92NK4RHANCIeKaqNdgDNba2xIYD6iMAPdsY94XH84Uv94i/eJjYTcsY74X/ACjS/wB4i/eJgDYuMsdq9RozqsbSGOtbatwPk03t19+NT4yv2rFP9t1feaiNa7Lb/wAtMAUdPG0rIzkkspO/qt9mJRpwEL+YuR9v1Y6mVHVZFJRQrW6bDSDy9mK6hm78uGJNhdFvYes7czy54zd3saUq3Hp2CcPJHRNVkfKzuy6j0RDaw9RYEnz28hi9477UoMsljikjkkZ11nRYaVuRffmSQdvV02wP9gGeq9HLSE+OBywHmr73HsYN9Y88FPGXZxT5lLBJNcd0SGC/0iHfQTzAvvcb2LDa9xoZhNDKskasN1dQRccwRfcew8sZp4lo6ehzSqpnRjDruoToGCuFtcXA1Wt5DGka+ujpoWkkYJFGtyegA/7sB7BjML8SxVNdUVVRG+mVyQAL6V5AHfooAPsOAL0ZfSvCDS6v5TMlOQQVsCyu+1h81RuOnXbBhQ5sZ8xr6VvFTR0wDLzGoi595DEfqjAm1fS0U9ArFo4UDzG6knU4CpqAFxzbpti0y3iKiWVoqWUzTV8472QgqqITdhchRsmpQN9zcnbEAK8soowaPK5KVJovigaR2W4QjYbkbajq5EEGx88BudcA0sSZZFArLPVVJBlV2DGHWWva9rhCm9uYwT8UZ7LPRZmsMrRmCoSIMjWspEQfcdPE/wBWLGbKWOd0p7tlpaKkJV7EJqN0sDyuFtt6sSASy7geuTNqmahqiqQ2iapqiJCx0oWT0Tq0+EXNrWG99sUeccX1tPmVHTSiGZ6GQBBDdRIZAgsS3ziDa9hYk4OOKsu+PxZfQLN3IrBJUswUuGNhJpNiLgmQm5/NGFn2a5Hqz2KLV3iwyuxcXGoRarH2Fgu3rxBJJzOlCZ0KvMKaelpnm7xg6F7kC+kFRpYFx0+bfB3kHafT1tTXao4IfkXSGZm0ySICdKHVbf51gdvLErtDzFoKCvStkST405FFEo1EAabb6RuCNfW3Qm9sUvE3BUFHw6ytHGaqPu2kfSC6tJIhZdXMDSdNr7gevAFxSVKU0uRZebFXp3Eo8y8dunm2v7cMyOREAQEAKLAXG1trc8Imr4Cosup4mqK2aHMDEZotGyqyi4UWXz8NywJPK3LBjR9mNY8aPJmtSHZQzDQpsxFyNzfniSAKyPgwJVMaWoZZEBPxaoitMpIIs8dwJEsTeSK9xtaxOOlblZrDGK1kikViumHdmLWCklh4F2YkDUSTfa2AnibiyqrJYpKljrjQKhC6Nrk6hbqfzhbkLYYHDNVXSUBrauNKinjuQ5YJUBU9J1ZholUWItJubGx5Yl5JP4muPRF+ZbECWgiYd2sbylRtc7W+q5+rAllGXz0VZDVFbrDKHY33sG8QPrtcW9eGZ3lNXgPSkSEbsi7PH6zEfGov85Cwx0zvh7VAzFTJqBuVbc9duh28/K1+VsYpQ4PSyPFmiiJ/sYmmzzL4hd0lE8ajmyEq6gefhQD2kY8cE50yZDOe5jlko5C6LMhYBWNywGx8N5eR6HfHCrhqWr8tnoplilng7su5urNDdXDgA6rqEOnzHQ8jKq4Lqaks1ZXt44xG6U0YiVl3Oli2piLs3lzx1QktNM8eUaZChz6NpaCvkZI0q6V4pSSFVXS0g3Y7AESqPaMCGVzQ0j1fxeokzCaaKwKRPLaQFtIY7gruLknodsQeOIqKklFHSQ/KjZpZLyMCbEBS5Kr5khRz2tgVgr6mAgpPMCDsA5sT9EbX9xB9WM3linSNo4JNagyqMmzGsgjWenSORJNazu4QgbeHu0U/w5DbbFJn2TyrmEQnlAM66S0I0DqNO9+unfnvhhZdnUskMZmXuncWCyWVmNvmqfF9mAvj6o1RxTL6UMgP1/8AULi8Z2zJqiy7GcyNLm0lGuoxzXUgnkyKXVvqDD3jyxoDGeuBJdXEFMw9FlYj3xSHGhcZsGQeOs+eszCedttTlVHkq+FR9QHvJxqfg+3xCk02t8Xjtbl6C4yVVkmWYaQbOxv5eI41J2Y1wlymjYW2iCG3mngP3cALb4SHp0PTwyftjwuezlLZvRb6vll3Ht3w1fhG0BMFJNbZJGQ7fngEfcOF32SUZmzqm22Qs5I5AKrEfbpGANSjCayG3+99Vb81vr7uO/24cpwiOAq4TcU1Uim4JmtvfYEKD9QwA92xjrhf8pUv94i/eJjYrYx5wtGf9pUoAN/jEW3/APRcAbExljtVH8+1H6VPuR41PjLnafTM+e1WkXtIh/4I8AVXFxtYAAXvsP1cDlLMUa4wXZllrysCbAb9fO3+mPHDGQq+aUcLhdLzLqAHMA3IPncAj34gmxu9jfZu1KorZywnlTwx3ICI1j4x1Y2BsfR268mlj9hU8EdrTT5pU0lTZVeRlp+mkqSvdnbcsBff51x1AEkA/wBv+Y1Ynihfw0bAMmn57D0td+bL0HIAg872EaHM6YKFZRb1XHIeq4PXpjQ3G3CceY0j077MfFG/5jj0T7OhHUE4FOFexWmgpJYqkCWaddLuPmdQIr7ixAOrqQNgNsALWpzUmWomQvsYoVCC7Mou8ig6SFO97kW2seeJNFnWXPGqVtJql31OigMTqv8AM0Hkb7X5W36we6myqSopZFDSBwVJXUrhzYOBfcFQdr7WI6HEgcUR6laqpAEKXIjPK7FSxuLX2PhBNw2IBPqMkynuJvi1dUQ6hZoA/pkmwQpJp1G45Fthzttiq4h46qYY5KIVr1MI+T1aAhZeRUtu5HS+oXHtxMzeKkNJPPTLIskLKGRgBYu2nmh0Nuova+4Bv1wsJ5SSb+/FXd0XVVYUQdodagjCTlRCumKwHgWwGlbgkAgAXvc2G+LDs642ioqsztF4pFMbFT6Oogl1B5nw8rgEeWAPXj2rc+l/4YNFrs0dk8FCY6ahjnE6UbfG5pG6W1Mo8gSzatIvZVa/MXr8/nizDKcxkopJKhqioi8LIVKteELGoIFxpC29vPFPwzwnTVuWSzTRoZ0sqSa2S11Fg5U20gkncfZbELLuG5qeP+SVssKsyvpBVkLLpNwCATYhd7bge7FVPbcnpN3T+oUZfkr5plVJ8dieOop50jVnBVnQOitcEA2ZLg+bJfB9UcXUqOyNKAykqR5EGxwrJeIM3WphllMVSIrlYfwN2KkaiAN2Ck2uSBzt1wuc3oq2WomlZSrSSM5XWmxZiSPS6XxbXH1I6M/QMI6epz/NEjnWNUpgUmaG+nSrEHSxJuXYEL5C56HDG4hjFbQLSUlooJJO67weisEJ+UcdNN10KL+K4PIkhOUfaG1DS1NHSL4Jj4Z2XTKLgAg6SVaw8KnwkXvYHYMPJeK4a34lllFqFNHGGqWYaCVit8mBfk7W1HqGt+di1GVl1nXDtGHy2gjjCklmSRDplSONCxZZBZwzOUueviwP0mc1okrE7p6qnppWj+MDQsrabg3XZJ2G97BWtbxb2xJybOzVZ7V1Q3ipozTxEb73F7Ac7kSH2FcQuLpJZwsEjpl9Fe5jY/Lzgm7WhS7gE3Nmtcm7eQglEauzNRSU1WhuKarjmU2IJil8MlwwuLkevnzOGDPnJa/di4HzuntJO2AH/btO5aGGJAuixeqBZdK2sFgj58hYOwPqxAzivEpKSSPNttrKqo9aQpaMW29LWQNzbEaki8oTT8y3Oee5VTzVj1bTNLYbrThdIsN9c7kRKPZc44yZqIkDQCKMPfeAh5DYgHVPIC3MgfJxkeRxTZDmazsxliLKtkAY6wWe+24sLAMbWsOe2ItdUiNpBIpItsuobhgFcbHp4XFxzXlgq1boluSjVlglVq1EBO8J1RyeItrjs6gu5LMHB6kbHZRfH3PphKj6fQmj7xPad7e0MMD65yPCUAUjSbknZlDDY3vb0TbpZRyxaNPdXXa8bd4tjcaX9NR6le/utjTh7GJL7HGBzejI56ZAdyeUcnny2ttjTeMm8CcQR5fmSTyhjHGX2SxazI6i2ogdR1w4R8IagP8ARVX+CP8A+XB8kiMZCZagAekWH2n/AFw3vg+cTju5aCQ2dSZYgeqm2sD2GzfrHywooKli0jpbxOTY87En3Y+xVMsU6yxSFJY7MjKLWP8A30PO5B64iy2nazVvE3DcVfTPTTg6H6jYqRuGU+YPu6HY4oeAey6nysyOjvLI4063AFl52UDlc2JPWw8sCHDXwhYSoSuieOQbF4gGVvWVvqX2DVi0zLt/oES8SzzN0UJoHvLHYewHAqFfH3FC0FDNOSA+nTEPN2Fl+r0j6gcZ37Kc8FLm1PI7eGQmNif7YKgk/S0kn24j8X8cT5pOJJiERNo4h6KDrz5serHntyG2B4qLc/sxFllG0bTwJUXZbQRVprUiIl1FwNR0KxvdlXodybch0AsLLPgft9MMawVyPIFFlmSxaw5a1YjUf7QN/UTuTZu3jK7X1yn1d038dvtxJUYTsACSbAcyemMmZ5nTVGYVVRGTaSViu3zb+Hp+aBgu4+7aZK6NqakjaGF9pHb03H5vhuFU9dyT5gc19AoVdzuD5/8AUYlIEp6qUjdmHvt/pj3lGammrIanciGZWIvc2B3F/O1xiAlUovex32sBf/6x+p5lOsMbg9eWJaXYlNvk2JSVSSxrJGwZHUMrDkQRcEe7C44p7D4aqqNVDO9M7NrYKuoauepPEpU336777YWXZ52vTZavcSr39MDst7MnnoJ2sTvpO1+RG92lH2+5YV1EzA/mmPf2bMV+3FSBiU8ZVFUsWIABY2BYgczba557Yp+NM7ko6Kaohi7541uFvsPNjbcqo8RA3sDy54U+afCJZp4/i9PaBWvJrILuvUC3hTz5ncDcDnet8IehOxgqT05R/wDyYAUlRm1TUtJOzGSWZrOeVh+aDyRegtyGLyHi8j8NSK3XUh0bGw9x3G1/+g/XZzGlVLJQ6khY6kjkC+G+5XYm4BuBY8tPrx0yriTuy3fIJNbg+LoCd7cwvPlf9mACbOs7pzlc4gR4zI6jSQCdShXPI3A09T7ueA7h/JDULdxdenn7vPBBV8QUkidyildMhYbXVtrE7nkb8vViDldWVsInC2uALBuXK+/Lz9+MMt8I6MaXJeQdkUTAHv2G2+wxW8T8AR0ujTITf84c/qwRZVn1R3IY6CdVjsSNIO5ABv7r9MWw118XdSQgm4IMRLWsR1I8JIuDz2PXHO3O+To0xXY7cL0ZgyeNQTqnkZl3cbILC+izLv0U7+eJc/ceEMuoBbXZSuolmLfKL41OgGwvfw787iyyrhWoWBI9YhRSWNzcKSbiwG23Lc2tfzx4jrMrpXPeVSSybghdNrG1wxXkNvnNjqi6RyTVydHYcY3CoyI97BEIDE2C3OgAkKPFYgnla3XHiWMaj/M+rc79zHv6/T644QdpVMCyUkKIoFw/hRTvzvsQNwblT1PTH7/fepO4CkHcbjl/6eL6W+xCk4cOgcrOzmGpp2KRrFYX74+BR9JiQCPrxRZFwbTU8odZ56yVTsKS8UY+lOdyPMxjBlxDlGlUedqiukkVTA90MWs7oqxXBIIG5VRYEdTtZ5ZxVSfFWkcLGGVYJqZbDcsQXQek3hZr8zZfNd8IeTy38ztnillXUrvW38+xW5XlNV3ckcK/E4Y5NDw0ihpSxCklpGfW1lIu11PqNsDKZN3dVMssb6AwA7whCdTKEMp1Xa97Xuw392LmqqCtXO3dtHDVMO6knaeBLqqgsQlixNjYGxPqucVPEhkjzCT4wDU6FXvBpZFKBQdgrE6FvsWO558zispWju8Ph0Npd4379rr3vblEColiiqUkDoR3nijS1lQ7FdhYnSSL7G4O3XEbiGp7iZIXAJVSgYHT4Wa/rFyOpv7BgzzuSOHv45RGKR4Q0KhUUhrW0qoAYk7NfptvgM4paOSlhqWK95oVSCbaiux353vq+sYtp7HNkyp1OS4VFNkxqaiVKGhFyzliwPO9tRc8goAte3IC25sXfw32NUUCg1CCqm+c8u63/spyA9tz68VvYPwusVGaxgO9qSbG3KNSQAPK7At7NPlgv4441iyym7+UFiTpjjBsXb+AA3J/aSBjoSo8pu2eKzs4y2VbNRQD1qgQ+4pYjGXZq7uah0UeFXdOd7qdrfYDhpUnwgKsyAtRxd1fkGYNb1MSRf8AVwC8H5AK/N44mHheUyOP7Au7A+0DT78SQHnZp2MJOi1leGKuNUcIJW69GcjexG4UW23J3thojs7y7To+I01v0a3+u1/ffBAFsNsJup+EEFzDuhChpA+gyXOsi9i4302+da24677Acu0fsWSON6rLgylBqeG5IIHMx33uPzTe45W5FPiqNi9xe3ljZINxjLvHXBhizpqOIaVnkUxC2wEpFrepSWHsXEFlKi57Luyf/aH8qqiy0wNkVfCZCOe/zUB2vzJva1r4c9N2cZai6RRU9v7UYY+8tcn68XWW5ekEMcMYskahFHqAsMKzjrtyairjTQQpIsRAlLEgltiVSx2tyuQd77WG8lTvx12G080bSUKiCZRcID8m/qsfQPkRt5jqENSxkTLFICD3gVlNwR4rMD1B6Y2JlWZJUQRTxm6SoHX2MLi/rwg+2fhwU+bwTqLLUlWP01ZVf6/CfaTgTY0//B3Kv6ov+OT/AJ8RqvsRytwQIGjv1SV/2MxH2YPMKeu7azSZrNSVMamBZNIkS4ZAQN2FyGAvvaxt58sCAI4/7GZsvRqinYz043e48cY82tsy/wBoWt1Ft8L938N7r7hvjZasrrcWZWHtBB+wgjGVe1HhEZfmEkaC0T2ki9St839VgV9gGFgdXDXZRlktHTSPShneGNmOuTcsiknZ/M4nydjWVH//AC29kko/z4vuDvyfR/3eL92uF3x52qVGXZukPhemKIXQqNQ1FtRVhvewvY3G2AB/tC7ExSIaqj1SRR+KWFzchRuSpFiy+Y5gXIJwdZF2bZPV08VRHSLolQMPlJNr8wfHzBuD7MH+zL5gj6wcLHsnzZYKuvyq+0EzvB9DVZl911P6zYAXXbBwXHltXG0EemnmTZbkgMuzC7Enqp95xY9ivZ/BX/GKirj7yNSEQXZRqO7Hwkchp/xYZfbLw38byyUqLyQfLLbnZfTA9qatvMDFr2dcOfEcup4CLPp1yfTfxN9V9PsAwAKcb8A5TQ0M9R8UXUi2QGSTd22Qen5kE+oHEbs17Nsvqssp5p6cPI+rUxdxezsBsGA5AYHvhCcT65oqJG8MQ7yW35zDwg+xbn9cYY/Y9+R6X9f94+APv/g/lX9UX/HJ/wA+AvtY4DoqGiWamhEUnfIuoM52Oq48TEdMEHal2kz5ZLAkMcT96rMdYYm4KgAaWHnhf8Rca1ua0wimgiSIMJCVDA+AMQN3OxxDJXJacPVdJFHGoUyyEeibsSefogX/AOHE0doMr3jpYTt5AAAeZvsB7QPsxB4Wq1FLT+GWJRsZEkRFvyZmu4J5dRfFflCKZ5VpkmqPHvpYjXHc3JI06Te1mN73JsOvNL2PWwY4PVqjbXrwc+IeIa92eEEM4uHCkHT0O7G4IJsbct8D9blSiJFj1PLfxsu6+xdvt64N84yCsaCSRI4PkiWkRZO8cGw1BwpAJ2LWN2FzzwFd8Kd++WQSyabkLfSl+nIAgdBjKTlHgtkjCe7S/Zrb8l52f0OsqkiyEOTZkABjvqXdmBAvdreRJ66bN4cGRdVlJ8+9b+BA+rCGoONWR9WhfE3j22YHmCOvnhpZd2lTmGMhFYFFIJO52G59eNIZJ/5HFmhDbQfctpalvi1OWijEMUn4Id5MO6Kq6CRwQjMxAsnIDmdsccgWGB6OrgDaKmRopUm0vIhAcllewIAIJY9dsUvFPHTOaedQKWSMNqfUBqZtNyF3JFk5G5N+W1yJVvFz10ljJ3zqDYyWRAOZsqgE+Z2Um3W2HwPT01/cklq5S579vk021QdcU51TPDJSsWlaJ2MDRSNKGDBheR3N9Qub21AA2F9xgYz3jp5C2lVQiPu2Ma97KUHR3tYX6+jgYrcyjS4kk7yxN408KnyuBzHLcs3XbbEzOeGqynpBVmFIYnKjZgz2YHQ1h4VFrC/O5GLqLluzCebHjWmP13+nC+bINRXM4EjMFDgnWx1t7y2wPuY4qq1Na61VmANu8a/PyuefsG2DDizgGniy2OqpWd/RdmY3ujjyGy2JH24/ceUqwU1NGgAVbL/wkk+0nf341jGjz8ueWTk0Rw5QCCkp4QLd3Ei29igYSfwgcx1V1PAT4Y4dRHrdjf7EXD5ga6qRyIGEtxxRpLxRSRyoroyxgqwBBHynMHYjFznFPR5ywYq+6gWBA8uvvwwfg+0YbMqiTokJt+uy/wAAfrw5f9wcu/qNL/6Kf6YDeBaGOHiDNI4kWNFSPSiAKo8MZNgNhuSffgBg8Q1JjpKiQc0hdh7lJ/hjGoG3rvjYfF/4hWf3eX7jYx8V29pwBr7gusMuX0khvdoIyb+ekXwIcU5SG4jyuQjnFJ9cQcj7XGCbs5/JVD/d0+6MVfETj/buVi/9FU/dX/Q4ANsY3z6Uz1NTLf0pXbfrd2ONkYxVUORM45eJgR7zgDTvYtUl8nprm+kuv1O1vstik7eqS8dBJ1WpC+5hf9qDFl2FIRlEd77ySEf4v+mIvbqf5LR/3tPuvgBl4yh2pC+c1n6T/KMavxlPtOkAzisv1k2+oYAePYpm5nymEMbmFmi9ym6j3Kyj3YEvhH5d4KOcAbM8ZPtCsPut9eLn4PK/zZIfOoa3+CPEX4Rf4lTfp/8A23wAwuD/AMn0f93i/drhbdoHZhU5jnCyKoSmCIHlLDoW1BQDqLWO2wF+uGTwf+T6P+7xfu1x6m4qpUqhSPMizsAVja4JvysSLEmx2BvgCwllWNCzEKiC5JOwAG5J8gMZUXjcx50+YxA6TOz6erIxII9pQ/XjRvaBws2YUUlOkzRMdxY+FiOSydShPlyNjvaxyjUUUkbyROlnjYqwOxBBsft2vgDZlNULIiuhDI6hlI6gi4P1Y45tmSU8Ek8hskSF29gF/r6YCOwvM3mypA5v3UjRr9EBWA92q3sAxD+EDmTx5akamwmmCv6wAzW/xBT7sAIrNK41Us1VIflJWZrH28h7BYD1AY0j2Pfkel/X/ePjNMSK0TLrN1FwuwB9fmTjS3Y9+R6X9f8AePiES1QOds3A1ZXzUr0kYfu1YMSyrYllI9Ii/I4Aa7Ja+jeNa0GFZ/kx3ZRr6ed9zp2bnjRVZmsMRAlljjJ5a3Vb+y5F8KDt2ro6gUSwSJKwd7iNwxGyWJ0nbBkxbTKThqkjire4eMSKT8m8i3KnSGsAfD57gb7Y75XlUtJOKiWVISk4Glzp1oSdTADfRbpp6+rFfTSTysgkqEjOoRDQfFqfkrd3yLafnMOWJGZ5UlNKEMZmkeKR0ZyQpaMaihVLMSQCbluZAxhoctkj1Y+IjC9UuVTrf8Kwm/3ugjqKlqTXJJVaV8SFY0IBBkI9NhuWICjkd8WlfwzQihhg8MxICwygjUzEliwZfmDdiNwALWva9B2acUJUVPdhUj+SVwiKFCuhKyWIF2DBlcXJtuOmCSsyXu6qaeNVDFFULayuDcvew2YkL4hysLg3IKalDaRzvJjyLy2vj3rZWDNP2OQM5eSaRhf0AqoB6iRc+8WwwqenREVEVVVQAoFrAAWAG3K2KUZ3LMpFKqCRTaXviR3W190XxMSOViFNj4sWVLmUZRCalLlQTdlU3t1GjY+rpjO/cwUJS7WZ44T4HrM1kbutwvpyyMQovyBO5J9QBx5quGfiWaJSVQDKsqB9JIDIxUkg7EAqThvcEVLU3DLy01hN3c0l/wC0GYX9ZCqCL+QwiK/Npp5O9lleRxyZ2LHa9tySdjjsOcf3aT2UQS0X8igSKaC5RUFu8X5ynqzdVJ3vt1xXcBVAzLJZKOQ+OJTCb9B6UTe7YfqYJM84seE5dUqGeKoskqICxtIiujgDclSG6bgkeWKupyoZfmYqY/DTVh7uYdElJujepWa49TMfMYAHOzyfvqKegnHiiLIVPPQ+oEfqtqH+HFPxTEZqABvwsB7uT6SbE+xlsw9TYMn4XkizVqqPSIZVPeb2NyNxa292VXv9L3qjizil5KmYxfJrJYNY31BdgT0vYdPPEA01wNmgqMvpZR86JQfpKNLD3MCMKf4QeUyR1VLWR6lBXuy6kghlJZdxyJDG30Tj72BceKurL5mtqYvATyJPpJ7T6Q8zq6kYdOaZVFUxNFPGskbc1YXHqPqI6EbjEgquAJS2WUbMSzGBCSTck6RuSdycAGSZiI+LaxD/AEyaBv1EULj27I2Gtl2XpBEkMQ0xxqFUXJsByFzvjOHaDm70vEU1QnpRSxuB52jjuD6iLj34A0fmVJ3sMkR5SIyf4gR/HGNpaZlYwlT3ivpt1vexHt1bY2HkmcxVcEc8Lao5FuD+0HyYG4I6EHFXJ2eULVnx0wKZ76tV2tqHztN9Orre3PfnvgC0yCg7ilgh2vHEiG3mqgH7RhX8Z8RCPifL1vtGoRvUZi6/sZMNTNMyjp4XmlYLHGpZiegH7T0A6m2Mo59mU9bVTVuhgXfWpuPCB6AHXwgKPdgDXGMgcc5S0GZVUZFtMzEdNmOpT71YHGn+BeK0zCjjnUjXbTKo+a4HiHsPMeojHnPez6hrJlnqIA8i2F7sNQHIOFIDgev2csAReynLTBlNIrXBZDIb/wD7GLj7GGAzt9zEa8ugvuZe8I9hVR95vqOG47qikkhVUXJOwAH2AAYy7x3xaMwzcSqbxI6RxetVb0v1iWb2EeWANS4yf2pxls5qwASTLsBueS/bjWGKCDgSjWres7kNUO2rWxLWPK6gnSp9YF8AR+zbhw0OXQQuLSWLyDyZzqI91wvuwtPhHZoDJR04O6hpGHtIVfuvhyZ1nUVJA887hI0FyT9gA6seQA5nGV+Mc6kr6mStcWV2si/moNlHuHP1k4A0/wAH/k+j/u8X7tcIXt6dhm91NiIYyCOexfl68Pvg/wDJ9H/d4v3a4rM17N6SprlrZw0jqqgISO78NyCVtcnfkTb1YAv8pd2giMnpmNS/0io1fbfGau2alEecVOm4DBGNvMot/wDX340xXVqQxvLIwREBZmPIAcycZdznNGr6usrRdUZvCGF/CBZQbcjpC3t1vgSlY3Pg+fkt/wC8P9yPEb4Q63oqcf8A7/8AI+Jfwf8A8mP/AHh/uR4jfCF/E6b9P/kfAgQ7ZVMq6rG3njTXY9+R6X9f94+M9Zjm3gKHna3q2HP+ONC9j35Hpf1/3j4rEvJ2Lz4RpHxiivy0Pf2akwtaCkVjHpYhmjfSVNvlELFeXmAB7xjT3FPANJmLI1VGzmMELZ2WwJBPokX5DCy7Vuzehy+g7+njdJBKgB71zsb3sGJF9ueLp0UF5VCVyaiI7vEk7AeaNpdv1ZFDHyDHpfDI4jR6iClq4E1tG6TKLgXBtrUk7AWte5+acDUMzpS0AiVIZJHaJZDaWyuLgG4t8oTvt9mIMWfvP3cVSSUlnRgDyTnFNGB0UagwHT341/q39CvAQZDQU1NVU0q1MQdJpIlVPlBKlj3asy+COXS4TxG3oeRwyqTNmnQSgDuJEDxkFg4uNw45ar3FgemE0sGvL3hmaFDSTAALYSnQSJmI+cArBgR/5e+DDgzMno6aeGrkWIQzEK7qWDhxq+TYmzb3awB2Ycr4yyw1L3LRZM4uZkHewgq3ouwPiK/2msdv8Wm97YgpkmYEAiNrHcXRb+/VUA39ovgWzXtKLNJpYsL+AlQot0JUc/ad/ZyxQNx1ISSViYnmSpJPrJ1bnHA4OTpo7oZOnHZ8jV4WzBKepqsua3dyEzwA8mjlHjQfRN9vK/lhZ5t2X1SVZjhjLxM3gkuNIXprPzSOR87bXxe8QflHKfoL+04Y7Y7jhKCn4plgyOKWPT3scaxkOLgFW7ttri5AB2v0xR5Zx7JNTzQ1SfGO8vY3VAARuGsNgDuCATv6gcDPHHKP9PN+9fFbR9Pav7cVYQxcuqnaMI1TKwAAI1Dfp6WnVb2N/pgGqeEo45S88gEYPh/tDp77cx/DBcvzvf8AvJcVebfg/wBZcZ27o2ilzRUVOThwSIxDp9CxGrbqbHbBPw32z19OgSZFq0U6QxJV/ewB1c+ov68D2b+gn0McMg/B/rfxxEZNbGmSKGO/wgHIsmXtq6aptvsivhZZzmL1lXPUTIqSuQxVb2ACqm19+QU+84uIueItd+Fk/Rf5Wxrdo52j3wlxZW5YS0BDwud4XuVJ6kW3U8hceq4Nhg5Hwhmtb4gdfkJtr/8ApXtgCi/BH/vyxDg5frYrGTexUtOK+NqzNdImtFAGIESXtqH5xO7H27eQGKrgysMheF7aVXbb12N/PHT/AM79OPujEDgv8bf6LfeXGgJvCGfVlFUztSvups6MLq4BIsy7fWLEX57nDKg7fZQAJMvOvrplsPqMZI+s4W/D349V+1vv4v354A68Uce1+bRmIKtNTt6SrclrdGY2JH9kADzvhZSoaeosfEY39l9Jvg5qPxR/a33zhe1HpH24AeMvwgahdN6BPEbD5Vt78v6PHKbt4rXbRFRxI1r3Yu9vuj3YCqv8HRfTj+7ghiwBSVtfVZmzvXTMRExXQPCq2AJIUbDbrz9eKjOa+FhFTwkEahdhyHQAefni7POs9v8A7QwBUX4RPpL+3ADig7dJqKKGnajQ93GqBu9YagoC3to25csdan4QlSNhRRq39qRj9mkftwPVXpD/AL64qaz8O/tP7MQ3ReKT5LHP+JqzNFZqmZVgQgmNPDGORudyWYdLk78rYjxUbLGIxbSw1JHq0y2A81FvccU59F/1f2nF2343F+iH8cUuzp6ah/PYsOBu06XLKc06UyyhpC6kyMp8QUWA0G48PPHbi7jyfNu5pmp0gZJO8vrLclIsQVHnfA/WfikP0j9449ZX+MN+lX/NibIeFbv4nvM8vhkQGVe6Y+ESoboxGxBB3BHrHvwTcPdqVRltHFTrSJMkeq0iyNvdmbkENudueBXiT8O/0j91MS+E/Rk9uIT3omeFdPqIKl+EXMVLChSw5nvW/wDjxR8b9qcuZ03xZ6VYhqSQsshY2vYWGgX9IYEq30qr34tOHfST9Cv8cao5GqLDJMrLUbU8kZp9Ld6Kh2sO8U2Q6WNwNO1x5Y6iCn7grI7TSiY1F6dbDx6AdBYW0E6dx1t5XwP8RfhB+jT9mLrIfQi+j/7kmIc2FEv8uqy1QZ0ooQWOpna5ZixIKgttGbWuAN/ELYiVlcU7zvagTlg0aROQ2kXJC29VgC3U+0Y5cZ/N/Rn764DqLmfpf6YxfmRpF6XZUV0QuSvLy8v+mIl8SZ+uPcXoj2YmPAkvMf/Z"/>
          <p:cNvSpPr>
            <a:spLocks noChangeAspect="1" noChangeArrowheads="1"/>
          </p:cNvSpPr>
          <p:nvPr/>
        </p:nvSpPr>
        <p:spPr bwMode="auto">
          <a:xfrm>
            <a:off x="215900" y="-630238"/>
            <a:ext cx="28384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http://ts1.mm.bing.net/th?id=I.4916140616124448&amp;p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140968"/>
            <a:ext cx="5520613"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283788"/>
            <a:ext cx="8178842"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w="6350" cmpd="sng"/>
                <a:solidFill>
                  <a:srgbClr val="7030A0"/>
                </a:solidFill>
                <a:effectLst/>
              </a:rPr>
              <a:t>Green team- Nicola, </a:t>
            </a:r>
            <a:r>
              <a:rPr lang="en-US" sz="2000" b="1" cap="none" spc="0" dirty="0" err="1" smtClean="0">
                <a:ln w="6350" cmpd="sng"/>
                <a:solidFill>
                  <a:srgbClr val="7030A0"/>
                </a:solidFill>
                <a:effectLst/>
              </a:rPr>
              <a:t>Neelam</a:t>
            </a:r>
            <a:r>
              <a:rPr lang="en-US" sz="2000" b="1" cap="none" spc="0" dirty="0" smtClean="0">
                <a:ln w="6350" cmpd="sng"/>
                <a:solidFill>
                  <a:srgbClr val="7030A0"/>
                </a:solidFill>
                <a:effectLst/>
              </a:rPr>
              <a:t>, James</a:t>
            </a:r>
          </a:p>
          <a:p>
            <a:r>
              <a:rPr lang="en-US" sz="2000" b="1" dirty="0" smtClean="0">
                <a:ln w="6350" cmpd="sng"/>
                <a:solidFill>
                  <a:srgbClr val="7030A0"/>
                </a:solidFill>
              </a:rPr>
              <a:t>1.What does this headline refer to?</a:t>
            </a:r>
          </a:p>
          <a:p>
            <a:r>
              <a:rPr lang="en-US" sz="2000" b="1" cap="none" spc="0" dirty="0" smtClean="0">
                <a:ln w="6350" cmpd="sng"/>
                <a:solidFill>
                  <a:srgbClr val="7030A0"/>
                </a:solidFill>
                <a:effectLst/>
              </a:rPr>
              <a:t>2. What did this event mean for the media?</a:t>
            </a:r>
          </a:p>
          <a:p>
            <a:r>
              <a:rPr lang="en-US" sz="2000" b="1" dirty="0" smtClean="0">
                <a:ln w="6350" cmpd="sng"/>
                <a:solidFill>
                  <a:srgbClr val="7030A0"/>
                </a:solidFill>
              </a:rPr>
              <a:t>3.How has the status of newspapers changed over the last ten years? Why?</a:t>
            </a:r>
            <a:endParaRPr lang="en-US" sz="2000" b="1" cap="none" spc="0" dirty="0">
              <a:ln w="6350" cmpd="sng"/>
              <a:solidFill>
                <a:srgbClr val="7030A0"/>
              </a:solidFill>
              <a:effectLst/>
            </a:endParaRPr>
          </a:p>
        </p:txBody>
      </p:sp>
    </p:spTree>
    <p:extLst>
      <p:ext uri="{BB962C8B-B14F-4D97-AF65-F5344CB8AC3E}">
        <p14:creationId xmlns:p14="http://schemas.microsoft.com/office/powerpoint/2010/main" val="170696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786" y="1556792"/>
            <a:ext cx="7547386" cy="4770537"/>
          </a:xfrm>
          <a:prstGeom prst="rect">
            <a:avLst/>
          </a:prstGeom>
          <a:noFill/>
        </p:spPr>
        <p:txBody>
          <a:bodyPr wrap="none" lIns="91440" tIns="45720" rIns="91440" bIns="45720">
            <a:spAutoFit/>
          </a:bodyPr>
          <a:lstStyle/>
          <a:p>
            <a:pPr algn="ctr"/>
            <a:r>
              <a:rPr lang="en-US" sz="32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Pair and Share then answer the exam q</a:t>
            </a:r>
          </a:p>
          <a:p>
            <a:pPr algn="ct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Abi+James</a:t>
            </a: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Nicola+Lauren</a:t>
            </a:r>
            <a:endPar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Sam+Neelam</a:t>
            </a: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Identify and explain why some sociologists would</a:t>
            </a:r>
          </a:p>
          <a:p>
            <a:pPr algn="ctr"/>
            <a:r>
              <a:rPr lang="en-US" sz="2800" b="1" dirty="0">
                <a:ln w="17780" cmpd="sng">
                  <a:solidFill>
                    <a:srgbClr val="FFFFFF"/>
                  </a:solidFill>
                  <a:prstDash val="solid"/>
                  <a:miter lim="800000"/>
                </a:ln>
                <a:solidFill>
                  <a:srgbClr val="FF0000"/>
                </a:solidFill>
                <a:effectLst>
                  <a:outerShdw blurRad="50800" algn="tl" rotWithShape="0">
                    <a:srgbClr val="000000"/>
                  </a:outerShdw>
                </a:effectLst>
              </a:rPr>
              <a:t>a</a:t>
            </a:r>
            <a:r>
              <a:rPr lang="en-US" sz="2800" b="1" dirty="0" smtClean="0">
                <a:ln w="17780" cmpd="sng">
                  <a:solidFill>
                    <a:srgbClr val="FFFFFF"/>
                  </a:solidFill>
                  <a:prstDash val="solid"/>
                  <a:miter lim="800000"/>
                </a:ln>
                <a:solidFill>
                  <a:srgbClr val="FF0000"/>
                </a:solidFill>
                <a:effectLst>
                  <a:outerShdw blurRad="50800" algn="tl" rotWithShape="0">
                    <a:srgbClr val="000000"/>
                  </a:outerShdw>
                </a:effectLst>
              </a:rPr>
              <a:t>rgue that the media has an increasingly</a:t>
            </a:r>
          </a:p>
          <a:p>
            <a:pPr algn="ctr"/>
            <a:r>
              <a:rPr lang="en-US" sz="2800" b="1" dirty="0" smtClean="0">
                <a:ln w="17780" cmpd="sng">
                  <a:solidFill>
                    <a:srgbClr val="FFFFFF"/>
                  </a:solidFill>
                  <a:prstDash val="solid"/>
                  <a:miter lim="800000"/>
                </a:ln>
                <a:solidFill>
                  <a:srgbClr val="FF0000"/>
                </a:solidFill>
                <a:effectLst>
                  <a:outerShdw blurRad="50800" algn="tl" rotWithShape="0">
                    <a:srgbClr val="000000"/>
                  </a:outerShdw>
                </a:effectLst>
              </a:rPr>
              <a:t> significant influence on voting</a:t>
            </a:r>
          </a:p>
          <a:p>
            <a:pPr algn="ctr"/>
            <a:r>
              <a:rPr lang="en-US" sz="2800" b="1" dirty="0" err="1">
                <a:ln w="17780" cmpd="sng">
                  <a:solidFill>
                    <a:srgbClr val="FFFFFF"/>
                  </a:solidFill>
                  <a:prstDash val="solid"/>
                  <a:miter lim="800000"/>
                </a:ln>
                <a:solidFill>
                  <a:srgbClr val="FF0000"/>
                </a:solidFill>
                <a:effectLst>
                  <a:outerShdw blurRad="50800" algn="tl" rotWithShape="0">
                    <a:srgbClr val="000000"/>
                  </a:outerShdw>
                </a:effectLst>
              </a:rPr>
              <a:t>b</a:t>
            </a:r>
            <a:r>
              <a:rPr lang="en-US" sz="2800" b="1" cap="none" spc="0" dirty="0" err="1" smtClean="0">
                <a:ln w="17780" cmpd="sng">
                  <a:solidFill>
                    <a:srgbClr val="FFFFFF"/>
                  </a:solidFill>
                  <a:prstDash val="solid"/>
                  <a:miter lim="800000"/>
                </a:ln>
                <a:solidFill>
                  <a:srgbClr val="FF0000"/>
                </a:solidFill>
                <a:effectLst>
                  <a:outerShdw blurRad="50800" algn="tl" rotWithShape="0">
                    <a:srgbClr val="000000"/>
                  </a:outerShdw>
                </a:effectLst>
              </a:rPr>
              <a:t>ehaviour</a:t>
            </a:r>
            <a:r>
              <a:rPr lang="en-US"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 in society today (9 marks)</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185312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564904"/>
            <a:ext cx="9295429" cy="2308324"/>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Look at the two slides below…</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do the two movements have in common?</a:t>
            </a:r>
          </a:p>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How do they differ?</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Are they the same type of movement?</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1373354" y="1484784"/>
            <a:ext cx="654871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Staying in your pairs…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5729" y="5312811"/>
            <a:ext cx="1592038" cy="15841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796" y="5312810"/>
            <a:ext cx="2425226" cy="15451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312810"/>
            <a:ext cx="1835696" cy="1534279"/>
          </a:xfrm>
          <a:prstGeom prst="rect">
            <a:avLst/>
          </a:prstGeom>
        </p:spPr>
      </p:pic>
    </p:spTree>
    <p:extLst>
      <p:ext uri="{BB962C8B-B14F-4D97-AF65-F5344CB8AC3E}">
        <p14:creationId xmlns:p14="http://schemas.microsoft.com/office/powerpoint/2010/main" val="75924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55" t="9516" r="10107" b="4952"/>
          <a:stretch/>
        </p:blipFill>
        <p:spPr bwMode="auto">
          <a:xfrm>
            <a:off x="0" y="0"/>
            <a:ext cx="930446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3520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1076</Words>
  <Application>Microsoft Office PowerPoint</Application>
  <PresentationFormat>On-screen Show (4:3)</PresentationFormat>
  <Paragraphs>158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Lesson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Overview</dc:title>
  <dc:creator>Casey, Donna</dc:creator>
  <cp:lastModifiedBy>Casey, Donna</cp:lastModifiedBy>
  <cp:revision>22</cp:revision>
  <dcterms:created xsi:type="dcterms:W3CDTF">2012-11-12T12:53:43Z</dcterms:created>
  <dcterms:modified xsi:type="dcterms:W3CDTF">2012-11-12T22:57:55Z</dcterms:modified>
</cp:coreProperties>
</file>