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9" r:id="rId2"/>
    <p:sldId id="278" r:id="rId3"/>
    <p:sldId id="281" r:id="rId4"/>
    <p:sldId id="282" r:id="rId5"/>
    <p:sldId id="280" r:id="rId6"/>
    <p:sldId id="284" r:id="rId7"/>
    <p:sldId id="283" r:id="rId8"/>
    <p:sldId id="285" r:id="rId9"/>
    <p:sldId id="286" r:id="rId10"/>
    <p:sldId id="294" r:id="rId11"/>
    <p:sldId id="287" r:id="rId12"/>
    <p:sldId id="288" r:id="rId13"/>
    <p:sldId id="289" r:id="rId14"/>
    <p:sldId id="290" r:id="rId15"/>
    <p:sldId id="291" r:id="rId16"/>
    <p:sldId id="292" r:id="rId17"/>
    <p:sldId id="293" r:id="rId18"/>
    <p:sldId id="296" r:id="rId19"/>
    <p:sldId id="297" r:id="rId20"/>
    <p:sldId id="298" r:id="rId21"/>
    <p:sldId id="299" r:id="rId22"/>
    <p:sldId id="295"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C27B44-0F49-450C-9997-F1C11CE68D34}" type="datetimeFigureOut">
              <a:rPr lang="en-GB" smtClean="0"/>
              <a:t>19/11/2012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A80336-ACD7-4529-8C7C-B43E5BBC5FC2}" type="slidenum">
              <a:rPr lang="en-GB" smtClean="0"/>
              <a:t>‹#›</a:t>
            </a:fld>
            <a:endParaRPr lang="en-GB"/>
          </a:p>
        </p:txBody>
      </p:sp>
    </p:spTree>
    <p:extLst>
      <p:ext uri="{BB962C8B-B14F-4D97-AF65-F5344CB8AC3E}">
        <p14:creationId xmlns:p14="http://schemas.microsoft.com/office/powerpoint/2010/main" val="2912874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B244C32-7A1F-43B6-B9F1-78931AC3A1F8}"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3336551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A662C1C-E8AD-4379-B29F-42257E01D1E0}" type="datetimeFigureOut">
              <a:rPr lang="en-GB" smtClean="0">
                <a:solidFill>
                  <a:prstClr val="black">
                    <a:tint val="75000"/>
                  </a:prstClr>
                </a:solidFill>
              </a:rPr>
              <a:pPr/>
              <a:t>19/11/2012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A4C879-F385-4A41-A7C5-12C58F6DC4AC}" type="slidenum">
              <a:rPr lang="en-GB" smtClean="0">
                <a:solidFill>
                  <a:prstClr val="black">
                    <a:tint val="75000"/>
                  </a:prstClr>
                </a:solidFill>
              </a:rPr>
              <a:pPr/>
              <a:t>‹#›</a:t>
            </a:fld>
            <a:endParaRPr lang="en-GB">
              <a:solidFill>
                <a:prstClr val="black">
                  <a:tint val="75000"/>
                </a:prstClr>
              </a:solidFill>
            </a:endParaRPr>
          </a:p>
        </p:txBody>
      </p:sp>
      <p:graphicFrame>
        <p:nvGraphicFramePr>
          <p:cNvPr id="7" name="Table 6"/>
          <p:cNvGraphicFramePr>
            <a:graphicFrameLocks noGrp="1"/>
          </p:cNvGraphicFramePr>
          <p:nvPr userDrawn="1">
            <p:extLst>
              <p:ext uri="{D42A27DB-BD31-4B8C-83A1-F6EECF244321}">
                <p14:modId xmlns:p14="http://schemas.microsoft.com/office/powerpoint/2010/main" val="3771047695"/>
              </p:ext>
            </p:extLst>
          </p:nvPr>
        </p:nvGraphicFramePr>
        <p:xfrm>
          <a:off x="179512" y="1412776"/>
          <a:ext cx="8784976" cy="4853135"/>
        </p:xfrm>
        <a:graphic>
          <a:graphicData uri="http://schemas.openxmlformats.org/drawingml/2006/table">
            <a:tbl>
              <a:tblPr firstRow="1" bandRow="1">
                <a:tableStyleId>{5940675A-B579-460E-94D1-54222C63F5DA}</a:tableStyleId>
              </a:tblPr>
              <a:tblGrid>
                <a:gridCol w="4392488"/>
                <a:gridCol w="4392488"/>
              </a:tblGrid>
              <a:tr h="1159277">
                <a:tc gridSpan="2">
                  <a:txBody>
                    <a:bodyPr/>
                    <a:lstStyle/>
                    <a:p>
                      <a:r>
                        <a:rPr lang="en-GB" b="0" dirty="0" smtClean="0"/>
                        <a:t>Objectives:</a:t>
                      </a:r>
                      <a:r>
                        <a:rPr lang="en-GB" b="0" baseline="0" dirty="0" smtClean="0"/>
                        <a:t> -</a:t>
                      </a:r>
                      <a:endParaRPr lang="en-GB" b="0" dirty="0"/>
                    </a:p>
                  </a:txBody>
                  <a:tcPr>
                    <a:solidFill>
                      <a:schemeClr val="accent5">
                        <a:lumMod val="20000"/>
                        <a:lumOff val="80000"/>
                      </a:schemeClr>
                    </a:solidFill>
                  </a:tcPr>
                </a:tc>
                <a:tc hMerge="1">
                  <a:txBody>
                    <a:bodyPr/>
                    <a:lstStyle/>
                    <a:p>
                      <a:endParaRPr lang="en-GB"/>
                    </a:p>
                  </a:txBody>
                  <a:tcPr/>
                </a:tc>
              </a:tr>
              <a:tr h="1231286">
                <a:tc gridSpan="2">
                  <a:txBody>
                    <a:bodyPr/>
                    <a:lstStyle/>
                    <a:p>
                      <a:r>
                        <a:rPr lang="en-GB" b="0" dirty="0" smtClean="0"/>
                        <a:t>Outcomes:</a:t>
                      </a:r>
                      <a:r>
                        <a:rPr lang="en-GB" b="0" baseline="0" dirty="0" smtClean="0"/>
                        <a:t> -</a:t>
                      </a:r>
                      <a:endParaRPr lang="en-GB" b="0" dirty="0"/>
                    </a:p>
                  </a:txBody>
                  <a:tcPr>
                    <a:solidFill>
                      <a:schemeClr val="accent1">
                        <a:lumMod val="40000"/>
                        <a:lumOff val="60000"/>
                      </a:schemeClr>
                    </a:solidFill>
                  </a:tcPr>
                </a:tc>
                <a:tc hMerge="1">
                  <a:txBody>
                    <a:bodyPr/>
                    <a:lstStyle/>
                    <a:p>
                      <a:endParaRPr lang="en-GB"/>
                    </a:p>
                  </a:txBody>
                  <a:tcPr/>
                </a:tc>
              </a:tr>
              <a:tr h="1231286">
                <a:tc gridSpan="2">
                  <a:txBody>
                    <a:bodyPr/>
                    <a:lstStyle/>
                    <a:p>
                      <a:r>
                        <a:rPr lang="en-GB" b="0" dirty="0" smtClean="0"/>
                        <a:t>Differentiated</a:t>
                      </a:r>
                      <a:r>
                        <a:rPr lang="en-GB" b="0" baseline="0" dirty="0" smtClean="0"/>
                        <a:t> learning </a:t>
                      </a:r>
                      <a:r>
                        <a:rPr lang="en-GB" b="0" dirty="0" smtClean="0"/>
                        <a:t>:</a:t>
                      </a:r>
                      <a:r>
                        <a:rPr lang="en-GB" b="0" baseline="0" dirty="0" smtClean="0"/>
                        <a:t> -</a:t>
                      </a:r>
                    </a:p>
                  </a:txBody>
                  <a:tcPr>
                    <a:solidFill>
                      <a:schemeClr val="accent1">
                        <a:lumMod val="60000"/>
                        <a:lumOff val="40000"/>
                      </a:schemeClr>
                    </a:solidFill>
                  </a:tcPr>
                </a:tc>
                <a:tc hMerge="1">
                  <a:txBody>
                    <a:bodyPr/>
                    <a:lstStyle/>
                    <a:p>
                      <a:endParaRPr lang="en-GB"/>
                    </a:p>
                  </a:txBody>
                  <a:tcPr/>
                </a:tc>
              </a:tr>
              <a:tr h="1231286">
                <a:tc>
                  <a:txBody>
                    <a:bodyPr/>
                    <a:lstStyle/>
                    <a:p>
                      <a:r>
                        <a:rPr lang="en-GB" b="0" dirty="0" smtClean="0"/>
                        <a:t>Literacy</a:t>
                      </a:r>
                      <a:r>
                        <a:rPr lang="en-GB" b="0" baseline="0" dirty="0" smtClean="0"/>
                        <a:t>: -</a:t>
                      </a:r>
                      <a:endParaRPr lang="en-GB" b="0" dirty="0"/>
                    </a:p>
                  </a:txBody>
                  <a:tcPr>
                    <a:solidFill>
                      <a:schemeClr val="accent1">
                        <a:lumMod val="20000"/>
                        <a:lumOff val="80000"/>
                      </a:schemeClr>
                    </a:solidFill>
                  </a:tcPr>
                </a:tc>
                <a:tc>
                  <a:txBody>
                    <a:bodyPr/>
                    <a:lstStyle/>
                    <a:p>
                      <a:r>
                        <a:rPr lang="en-GB" b="0" dirty="0" smtClean="0"/>
                        <a:t>SMSC: -</a:t>
                      </a:r>
                      <a:endParaRPr lang="en-GB" b="0" dirty="0"/>
                    </a:p>
                  </a:txBody>
                  <a:tcPr>
                    <a:solidFill>
                      <a:schemeClr val="accent1">
                        <a:lumMod val="20000"/>
                        <a:lumOff val="80000"/>
                      </a:schemeClr>
                    </a:solidFill>
                  </a:tcPr>
                </a:tc>
              </a:tr>
            </a:tbl>
          </a:graphicData>
        </a:graphic>
      </p:graphicFrame>
    </p:spTree>
    <p:extLst>
      <p:ext uri="{BB962C8B-B14F-4D97-AF65-F5344CB8AC3E}">
        <p14:creationId xmlns:p14="http://schemas.microsoft.com/office/powerpoint/2010/main" val="560916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662C1C-E8AD-4379-B29F-42257E01D1E0}" type="datetimeFigureOut">
              <a:rPr lang="en-GB" smtClean="0">
                <a:solidFill>
                  <a:prstClr val="black">
                    <a:tint val="75000"/>
                  </a:prstClr>
                </a:solidFill>
              </a:rPr>
              <a:pPr/>
              <a:t>19/11/2012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A4C879-F385-4A41-A7C5-12C58F6DC4A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49946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662C1C-E8AD-4379-B29F-42257E01D1E0}" type="datetimeFigureOut">
              <a:rPr lang="en-GB" smtClean="0">
                <a:solidFill>
                  <a:prstClr val="black">
                    <a:tint val="75000"/>
                  </a:prstClr>
                </a:solidFill>
              </a:rPr>
              <a:pPr/>
              <a:t>19/11/2012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A4C879-F385-4A41-A7C5-12C58F6DC4A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07951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662C1C-E8AD-4379-B29F-42257E01D1E0}" type="datetimeFigureOut">
              <a:rPr lang="en-GB" smtClean="0">
                <a:solidFill>
                  <a:prstClr val="black">
                    <a:tint val="75000"/>
                  </a:prstClr>
                </a:solidFill>
              </a:rPr>
              <a:pPr/>
              <a:t>19/11/2012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A4C879-F385-4A41-A7C5-12C58F6DC4A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80372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662C1C-E8AD-4379-B29F-42257E01D1E0}" type="datetimeFigureOut">
              <a:rPr lang="en-GB" smtClean="0">
                <a:solidFill>
                  <a:prstClr val="black">
                    <a:tint val="75000"/>
                  </a:prstClr>
                </a:solidFill>
              </a:rPr>
              <a:pPr/>
              <a:t>19/11/2012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A4C879-F385-4A41-A7C5-12C58F6DC4A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70104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A662C1C-E8AD-4379-B29F-42257E01D1E0}" type="datetimeFigureOut">
              <a:rPr lang="en-GB" smtClean="0">
                <a:solidFill>
                  <a:prstClr val="black">
                    <a:tint val="75000"/>
                  </a:prstClr>
                </a:solidFill>
              </a:rPr>
              <a:pPr/>
              <a:t>19/11/2012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2A4C879-F385-4A41-A7C5-12C58F6DC4A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19352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A662C1C-E8AD-4379-B29F-42257E01D1E0}" type="datetimeFigureOut">
              <a:rPr lang="en-GB" smtClean="0">
                <a:solidFill>
                  <a:prstClr val="black">
                    <a:tint val="75000"/>
                  </a:prstClr>
                </a:solidFill>
              </a:rPr>
              <a:pPr/>
              <a:t>19/11/2012</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E2A4C879-F385-4A41-A7C5-12C58F6DC4A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49555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A662C1C-E8AD-4379-B29F-42257E01D1E0}" type="datetimeFigureOut">
              <a:rPr lang="en-GB" smtClean="0">
                <a:solidFill>
                  <a:prstClr val="black">
                    <a:tint val="75000"/>
                  </a:prstClr>
                </a:solidFill>
              </a:rPr>
              <a:pPr/>
              <a:t>19/11/2012</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E2A4C879-F385-4A41-A7C5-12C58F6DC4A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01593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62C1C-E8AD-4379-B29F-42257E01D1E0}" type="datetimeFigureOut">
              <a:rPr lang="en-GB" smtClean="0">
                <a:solidFill>
                  <a:prstClr val="black">
                    <a:tint val="75000"/>
                  </a:prstClr>
                </a:solidFill>
              </a:rPr>
              <a:pPr/>
              <a:t>19/11/2012</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E2A4C879-F385-4A41-A7C5-12C58F6DC4A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95818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662C1C-E8AD-4379-B29F-42257E01D1E0}" type="datetimeFigureOut">
              <a:rPr lang="en-GB" smtClean="0">
                <a:solidFill>
                  <a:prstClr val="black">
                    <a:tint val="75000"/>
                  </a:prstClr>
                </a:solidFill>
              </a:rPr>
              <a:pPr/>
              <a:t>19/11/2012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2A4C879-F385-4A41-A7C5-12C58F6DC4A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60338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662C1C-E8AD-4379-B29F-42257E01D1E0}" type="datetimeFigureOut">
              <a:rPr lang="en-GB" smtClean="0">
                <a:solidFill>
                  <a:prstClr val="black">
                    <a:tint val="75000"/>
                  </a:prstClr>
                </a:solidFill>
              </a:rPr>
              <a:pPr/>
              <a:t>19/11/2012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2A4C879-F385-4A41-A7C5-12C58F6DC4A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78178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662C1C-E8AD-4379-B29F-42257E01D1E0}" type="datetimeFigureOut">
              <a:rPr lang="en-GB" smtClean="0">
                <a:solidFill>
                  <a:prstClr val="black">
                    <a:tint val="75000"/>
                  </a:prstClr>
                </a:solidFill>
              </a:rPr>
              <a:pPr/>
              <a:t>19/11/2012</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A4C879-F385-4A41-A7C5-12C58F6DC4A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687144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692696"/>
            <a:ext cx="4102224" cy="792088"/>
          </a:xfrm>
        </p:spPr>
        <p:txBody>
          <a:bodyPr>
            <a:normAutofit/>
          </a:bodyPr>
          <a:lstStyle/>
          <a:p>
            <a:r>
              <a:rPr lang="en-GB" sz="3600" dirty="0" smtClean="0"/>
              <a:t>Lesson Overview</a:t>
            </a:r>
            <a:endParaRPr lang="en-GB" sz="3600" dirty="0"/>
          </a:p>
        </p:txBody>
      </p:sp>
      <p:sp>
        <p:nvSpPr>
          <p:cNvPr id="5" name="TextBox 4"/>
          <p:cNvSpPr txBox="1"/>
          <p:nvPr/>
        </p:nvSpPr>
        <p:spPr>
          <a:xfrm>
            <a:off x="251520" y="1700808"/>
            <a:ext cx="8712968" cy="830997"/>
          </a:xfrm>
          <a:prstGeom prst="rect">
            <a:avLst/>
          </a:prstGeom>
          <a:noFill/>
        </p:spPr>
        <p:txBody>
          <a:bodyPr wrap="square" rtlCol="0">
            <a:spAutoFit/>
          </a:bodyPr>
          <a:lstStyle/>
          <a:p>
            <a:pPr marL="228600" indent="-228600">
              <a:buAutoNum type="arabicPeriod"/>
            </a:pPr>
            <a:r>
              <a:rPr lang="en-GB" sz="1200" dirty="0" smtClean="0">
                <a:solidFill>
                  <a:prstClr val="black"/>
                </a:solidFill>
              </a:rPr>
              <a:t>Understand </a:t>
            </a:r>
            <a:r>
              <a:rPr lang="en-GB" sz="1200" dirty="0" smtClean="0">
                <a:solidFill>
                  <a:prstClr val="black"/>
                </a:solidFill>
              </a:rPr>
              <a:t>why young people may increasingly access politics through NSM’s.</a:t>
            </a:r>
          </a:p>
          <a:p>
            <a:pPr marL="228600" indent="-228600">
              <a:buAutoNum type="arabicPeriod"/>
            </a:pPr>
            <a:r>
              <a:rPr lang="en-GB" sz="1200" dirty="0" smtClean="0">
                <a:solidFill>
                  <a:prstClr val="black"/>
                </a:solidFill>
              </a:rPr>
              <a:t>Describe the connection between NSM’s and Postmodernism</a:t>
            </a:r>
          </a:p>
          <a:p>
            <a:pPr marL="228600" indent="-228600">
              <a:buAutoNum type="arabicPeriod"/>
            </a:pPr>
            <a:r>
              <a:rPr lang="en-GB" sz="1200" dirty="0" smtClean="0">
                <a:solidFill>
                  <a:prstClr val="black"/>
                </a:solidFill>
              </a:rPr>
              <a:t>Explain how societies members may take direct action outside of the political process. </a:t>
            </a:r>
            <a:endParaRPr lang="en-GB" sz="1200" dirty="0" smtClean="0">
              <a:solidFill>
                <a:prstClr val="black"/>
              </a:solidFill>
            </a:endParaRPr>
          </a:p>
          <a:p>
            <a:pPr marL="228600" indent="-228600">
              <a:buAutoNum type="arabicPeriod"/>
            </a:pPr>
            <a:endParaRPr lang="en-GB" sz="1200" dirty="0">
              <a:solidFill>
                <a:prstClr val="black"/>
              </a:solidFill>
            </a:endParaRPr>
          </a:p>
        </p:txBody>
      </p:sp>
      <p:sp>
        <p:nvSpPr>
          <p:cNvPr id="6" name="TextBox 5"/>
          <p:cNvSpPr txBox="1"/>
          <p:nvPr/>
        </p:nvSpPr>
        <p:spPr>
          <a:xfrm>
            <a:off x="276966" y="2852936"/>
            <a:ext cx="8712968" cy="1015663"/>
          </a:xfrm>
          <a:prstGeom prst="rect">
            <a:avLst/>
          </a:prstGeom>
          <a:noFill/>
        </p:spPr>
        <p:txBody>
          <a:bodyPr wrap="square" rtlCol="0">
            <a:spAutoFit/>
          </a:bodyPr>
          <a:lstStyle/>
          <a:p>
            <a:r>
              <a:rPr lang="en-GB" sz="1200" dirty="0">
                <a:solidFill>
                  <a:prstClr val="black"/>
                </a:solidFill>
              </a:rPr>
              <a:t>A Grade- </a:t>
            </a:r>
            <a:r>
              <a:rPr lang="en-GB" sz="1200" dirty="0" smtClean="0">
                <a:solidFill>
                  <a:prstClr val="black"/>
                </a:solidFill>
              </a:rPr>
              <a:t>Illustrate that young people appear to increasingly access politics through NSM’s, provid</a:t>
            </a:r>
            <a:r>
              <a:rPr lang="en-GB" sz="1200" dirty="0">
                <a:solidFill>
                  <a:prstClr val="black"/>
                </a:solidFill>
              </a:rPr>
              <a:t>e</a:t>
            </a:r>
            <a:r>
              <a:rPr lang="en-GB" sz="1200" dirty="0" smtClean="0">
                <a:solidFill>
                  <a:prstClr val="black"/>
                </a:solidFill>
              </a:rPr>
              <a:t> a detailed hypothesis of why this could be. Show that many sociological theorists believe the link between NSMs and PM to be strong. Contrast political processes which are inside and outside of the “normal” political process.</a:t>
            </a:r>
          </a:p>
          <a:p>
            <a:r>
              <a:rPr lang="en-GB" sz="1200" dirty="0" smtClean="0">
                <a:solidFill>
                  <a:prstClr val="black"/>
                </a:solidFill>
              </a:rPr>
              <a:t>B Grade-Explain why NSM participation has risen amongst young people, showing that NSM’s have some links to PM. Show that you understand that some people chose to take part in politics but in not in a socially acceptable way. </a:t>
            </a:r>
            <a:endParaRPr lang="en-GB" sz="1200" dirty="0">
              <a:solidFill>
                <a:prstClr val="black"/>
              </a:solidFill>
            </a:endParaRPr>
          </a:p>
        </p:txBody>
      </p:sp>
      <p:sp>
        <p:nvSpPr>
          <p:cNvPr id="7" name="TextBox 6"/>
          <p:cNvSpPr txBox="1"/>
          <p:nvPr/>
        </p:nvSpPr>
        <p:spPr>
          <a:xfrm>
            <a:off x="272945" y="4077072"/>
            <a:ext cx="8712968" cy="1200329"/>
          </a:xfrm>
          <a:prstGeom prst="rect">
            <a:avLst/>
          </a:prstGeom>
          <a:noFill/>
        </p:spPr>
        <p:txBody>
          <a:bodyPr wrap="square" rtlCol="0">
            <a:spAutoFit/>
          </a:bodyPr>
          <a:lstStyle/>
          <a:p>
            <a:r>
              <a:rPr lang="en-GB" sz="1200" dirty="0">
                <a:solidFill>
                  <a:prstClr val="black"/>
                </a:solidFill>
              </a:rPr>
              <a:t>All tasks throughout the lesson are differentiated. Groupings of students are based upon individual skill and knowledge level for that </a:t>
            </a:r>
            <a:r>
              <a:rPr lang="en-GB" sz="1200" dirty="0" smtClean="0">
                <a:solidFill>
                  <a:prstClr val="black"/>
                </a:solidFill>
              </a:rPr>
              <a:t>task, see individual task slides.  </a:t>
            </a:r>
            <a:r>
              <a:rPr lang="en-GB" sz="1200" dirty="0">
                <a:solidFill>
                  <a:prstClr val="black"/>
                </a:solidFill>
              </a:rPr>
              <a:t>Grade A students are used as an advisor and SMSC link in groupings. </a:t>
            </a:r>
          </a:p>
          <a:p>
            <a:r>
              <a:rPr lang="en-GB" sz="1200" dirty="0">
                <a:solidFill>
                  <a:prstClr val="black"/>
                </a:solidFill>
              </a:rPr>
              <a:t>VCOP’s are personalised to ensure they assist students in exactly the way required. </a:t>
            </a:r>
          </a:p>
          <a:p>
            <a:r>
              <a:rPr lang="en-GB" sz="1200" dirty="0">
                <a:solidFill>
                  <a:prstClr val="black"/>
                </a:solidFill>
              </a:rPr>
              <a:t>A grade students access Collins for AQA material as starting point, B grade students use CGP material as starting point for information.</a:t>
            </a:r>
          </a:p>
          <a:p>
            <a:r>
              <a:rPr lang="en-GB" sz="1200" dirty="0">
                <a:solidFill>
                  <a:prstClr val="black"/>
                </a:solidFill>
              </a:rPr>
              <a:t>All students have access to Sociological dictionary. </a:t>
            </a:r>
            <a:r>
              <a:rPr lang="en-GB" sz="1200" dirty="0" smtClean="0">
                <a:solidFill>
                  <a:prstClr val="black"/>
                </a:solidFill>
              </a:rPr>
              <a:t> </a:t>
            </a:r>
          </a:p>
          <a:p>
            <a:endParaRPr lang="en-GB" sz="1200" dirty="0">
              <a:solidFill>
                <a:prstClr val="black"/>
              </a:solidFill>
            </a:endParaRPr>
          </a:p>
        </p:txBody>
      </p:sp>
      <p:sp>
        <p:nvSpPr>
          <p:cNvPr id="8" name="TextBox 7"/>
          <p:cNvSpPr txBox="1"/>
          <p:nvPr/>
        </p:nvSpPr>
        <p:spPr>
          <a:xfrm>
            <a:off x="251520" y="5320966"/>
            <a:ext cx="4248472" cy="830997"/>
          </a:xfrm>
          <a:prstGeom prst="rect">
            <a:avLst/>
          </a:prstGeom>
          <a:noFill/>
        </p:spPr>
        <p:txBody>
          <a:bodyPr wrap="square" rtlCol="0">
            <a:spAutoFit/>
          </a:bodyPr>
          <a:lstStyle/>
          <a:p>
            <a:r>
              <a:rPr lang="en-GB" sz="1200" dirty="0">
                <a:solidFill>
                  <a:prstClr val="black"/>
                </a:solidFill>
              </a:rPr>
              <a:t>Key Terms</a:t>
            </a:r>
            <a:r>
              <a:rPr lang="en-GB" sz="1200" dirty="0" smtClean="0">
                <a:solidFill>
                  <a:prstClr val="black"/>
                </a:solidFill>
              </a:rPr>
              <a:t>: </a:t>
            </a:r>
            <a:r>
              <a:rPr lang="en-GB" sz="1200" dirty="0" smtClean="0">
                <a:solidFill>
                  <a:prstClr val="black"/>
                </a:solidFill>
              </a:rPr>
              <a:t>Alienation, counterculture, deformed </a:t>
            </a:r>
            <a:r>
              <a:rPr lang="en-GB" sz="1200" dirty="0" err="1" smtClean="0">
                <a:solidFill>
                  <a:prstClr val="black"/>
                </a:solidFill>
              </a:rPr>
              <a:t>polyarchy</a:t>
            </a:r>
            <a:r>
              <a:rPr lang="en-GB" sz="1200" dirty="0" smtClean="0">
                <a:solidFill>
                  <a:prstClr val="black"/>
                </a:solidFill>
              </a:rPr>
              <a:t>, Global branding, </a:t>
            </a:r>
            <a:r>
              <a:rPr lang="en-GB" sz="1200" dirty="0" err="1" smtClean="0">
                <a:solidFill>
                  <a:prstClr val="black"/>
                </a:solidFill>
              </a:rPr>
              <a:t>Hyperpluralism</a:t>
            </a:r>
            <a:r>
              <a:rPr lang="en-GB" sz="1200" dirty="0" smtClean="0">
                <a:solidFill>
                  <a:prstClr val="black"/>
                </a:solidFill>
              </a:rPr>
              <a:t>, </a:t>
            </a:r>
            <a:r>
              <a:rPr lang="en-GB" sz="1200" dirty="0" err="1" smtClean="0">
                <a:solidFill>
                  <a:prstClr val="black"/>
                </a:solidFill>
              </a:rPr>
              <a:t>polyarchal</a:t>
            </a:r>
            <a:r>
              <a:rPr lang="en-GB" sz="1200" dirty="0" smtClean="0">
                <a:solidFill>
                  <a:prstClr val="black"/>
                </a:solidFill>
              </a:rPr>
              <a:t> democracy, Klein </a:t>
            </a:r>
            <a:r>
              <a:rPr lang="en-GB" sz="1200" dirty="0" smtClean="0">
                <a:solidFill>
                  <a:prstClr val="black"/>
                </a:solidFill>
              </a:rPr>
              <a:t>(2001</a:t>
            </a:r>
            <a:r>
              <a:rPr lang="en-GB" sz="1200" dirty="0" smtClean="0">
                <a:solidFill>
                  <a:prstClr val="black"/>
                </a:solidFill>
              </a:rPr>
              <a:t>) </a:t>
            </a:r>
            <a:r>
              <a:rPr lang="en-GB" sz="1200" dirty="0" err="1" smtClean="0">
                <a:solidFill>
                  <a:prstClr val="black"/>
                </a:solidFill>
              </a:rPr>
              <a:t>Benyon</a:t>
            </a:r>
            <a:r>
              <a:rPr lang="en-GB" sz="1200" dirty="0" smtClean="0">
                <a:solidFill>
                  <a:prstClr val="black"/>
                </a:solidFill>
              </a:rPr>
              <a:t> (1987), </a:t>
            </a:r>
            <a:r>
              <a:rPr lang="en-GB" sz="1200" dirty="0" err="1" smtClean="0">
                <a:solidFill>
                  <a:prstClr val="black"/>
                </a:solidFill>
              </a:rPr>
              <a:t>Faulks</a:t>
            </a:r>
            <a:r>
              <a:rPr lang="en-GB" sz="1200" dirty="0" smtClean="0">
                <a:solidFill>
                  <a:prstClr val="black"/>
                </a:solidFill>
              </a:rPr>
              <a:t> (1999)</a:t>
            </a:r>
            <a:endParaRPr lang="en-GB" sz="1200" dirty="0">
              <a:solidFill>
                <a:prstClr val="black"/>
              </a:solidFill>
            </a:endParaRPr>
          </a:p>
          <a:p>
            <a:endParaRPr lang="en-GB" sz="1200" dirty="0">
              <a:solidFill>
                <a:prstClr val="black"/>
              </a:solidFill>
            </a:endParaRPr>
          </a:p>
        </p:txBody>
      </p:sp>
      <p:sp>
        <p:nvSpPr>
          <p:cNvPr id="10" name="TextBox 9"/>
          <p:cNvSpPr txBox="1"/>
          <p:nvPr/>
        </p:nvSpPr>
        <p:spPr>
          <a:xfrm>
            <a:off x="4619262" y="5301208"/>
            <a:ext cx="4273218" cy="830997"/>
          </a:xfrm>
          <a:prstGeom prst="rect">
            <a:avLst/>
          </a:prstGeom>
          <a:noFill/>
        </p:spPr>
        <p:txBody>
          <a:bodyPr wrap="square" rtlCol="0">
            <a:spAutoFit/>
          </a:bodyPr>
          <a:lstStyle/>
          <a:p>
            <a:r>
              <a:rPr lang="en-GB" sz="1200" dirty="0">
                <a:solidFill>
                  <a:prstClr val="black"/>
                </a:solidFill>
              </a:rPr>
              <a:t>Big </a:t>
            </a:r>
            <a:r>
              <a:rPr lang="en-GB" sz="1200" dirty="0" smtClean="0">
                <a:solidFill>
                  <a:prstClr val="black"/>
                </a:solidFill>
              </a:rPr>
              <a:t>question-Should young people be encouraged to join NSMs to increase political participation</a:t>
            </a:r>
            <a:r>
              <a:rPr lang="en-GB" sz="1200" dirty="0" smtClean="0">
                <a:solidFill>
                  <a:prstClr val="black"/>
                </a:solidFill>
              </a:rPr>
              <a:t>?</a:t>
            </a:r>
          </a:p>
          <a:p>
            <a:r>
              <a:rPr lang="en-GB" sz="1200" dirty="0" smtClean="0">
                <a:solidFill>
                  <a:prstClr val="black"/>
                </a:solidFill>
              </a:rPr>
              <a:t>Does state politics really matter at all in the new global arena?</a:t>
            </a:r>
          </a:p>
          <a:p>
            <a:r>
              <a:rPr lang="en-GB" sz="1200" dirty="0" smtClean="0">
                <a:solidFill>
                  <a:prstClr val="black"/>
                </a:solidFill>
              </a:rPr>
              <a:t>Have young people lost their identity in the Postmodern world</a:t>
            </a:r>
            <a:endParaRPr lang="en-GB" sz="1200" dirty="0">
              <a:solidFill>
                <a:prstClr val="black"/>
              </a:solidFill>
            </a:endParaRPr>
          </a:p>
        </p:txBody>
      </p:sp>
    </p:spTree>
    <p:extLst>
      <p:ext uri="{BB962C8B-B14F-4D97-AF65-F5344CB8AC3E}">
        <p14:creationId xmlns:p14="http://schemas.microsoft.com/office/powerpoint/2010/main" val="1692956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8062" y="2462"/>
            <a:ext cx="3425938"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Objective 2</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346247512"/>
              </p:ext>
            </p:extLst>
          </p:nvPr>
        </p:nvGraphicFramePr>
        <p:xfrm>
          <a:off x="0" y="925792"/>
          <a:ext cx="9144000" cy="1849120"/>
        </p:xfrm>
        <a:graphic>
          <a:graphicData uri="http://schemas.openxmlformats.org/drawingml/2006/table">
            <a:tbl>
              <a:tblPr firstRow="1" bandRow="1">
                <a:tableStyleId>{5C22544A-7EE6-4342-B048-85BDC9FD1C3A}</a:tableStyleId>
              </a:tblPr>
              <a:tblGrid>
                <a:gridCol w="4572000"/>
                <a:gridCol w="4572000"/>
              </a:tblGrid>
              <a:tr h="0">
                <a:tc>
                  <a:txBody>
                    <a:bodyPr/>
                    <a:lstStyle/>
                    <a:p>
                      <a:r>
                        <a:rPr lang="en-GB" dirty="0" smtClean="0">
                          <a:solidFill>
                            <a:srgbClr val="C00000"/>
                          </a:solidFill>
                        </a:rPr>
                        <a:t>Group F</a:t>
                      </a:r>
                      <a:endParaRPr lang="en-GB" dirty="0">
                        <a:solidFill>
                          <a:srgbClr val="C00000"/>
                        </a:solidFill>
                      </a:endParaRPr>
                    </a:p>
                  </a:txBody>
                  <a:tcPr/>
                </a:tc>
                <a:tc>
                  <a:txBody>
                    <a:bodyPr/>
                    <a:lstStyle/>
                    <a:p>
                      <a:r>
                        <a:rPr lang="en-GB" dirty="0" smtClean="0"/>
                        <a:t>Group P</a:t>
                      </a:r>
                      <a:endParaRPr lang="en-GB" dirty="0"/>
                    </a:p>
                  </a:txBody>
                  <a:tcPr/>
                </a:tc>
              </a:tr>
              <a:tr h="370840">
                <a:tc>
                  <a:txBody>
                    <a:bodyPr/>
                    <a:lstStyle/>
                    <a:p>
                      <a:r>
                        <a:rPr lang="en-GB" dirty="0" smtClean="0">
                          <a:solidFill>
                            <a:srgbClr val="C00000"/>
                          </a:solidFill>
                        </a:rPr>
                        <a:t>Nicola</a:t>
                      </a:r>
                      <a:endParaRPr lang="en-GB" dirty="0">
                        <a:solidFill>
                          <a:srgbClr val="C00000"/>
                        </a:solidFill>
                      </a:endParaRPr>
                    </a:p>
                  </a:txBody>
                  <a:tcPr/>
                </a:tc>
                <a:tc>
                  <a:txBody>
                    <a:bodyPr/>
                    <a:lstStyle/>
                    <a:p>
                      <a:r>
                        <a:rPr lang="en-GB" dirty="0" err="1" smtClean="0"/>
                        <a:t>Abi</a:t>
                      </a:r>
                      <a:endParaRPr lang="en-GB" dirty="0"/>
                    </a:p>
                  </a:txBody>
                  <a:tcPr/>
                </a:tc>
              </a:tr>
              <a:tr h="370840">
                <a:tc>
                  <a:txBody>
                    <a:bodyPr/>
                    <a:lstStyle/>
                    <a:p>
                      <a:r>
                        <a:rPr lang="en-GB" dirty="0" smtClean="0">
                          <a:solidFill>
                            <a:srgbClr val="C00000"/>
                          </a:solidFill>
                        </a:rPr>
                        <a:t>Sam</a:t>
                      </a:r>
                      <a:endParaRPr lang="en-GB" dirty="0">
                        <a:solidFill>
                          <a:srgbClr val="C00000"/>
                        </a:solidFill>
                      </a:endParaRPr>
                    </a:p>
                  </a:txBody>
                  <a:tcPr/>
                </a:tc>
                <a:tc>
                  <a:txBody>
                    <a:bodyPr/>
                    <a:lstStyle/>
                    <a:p>
                      <a:r>
                        <a:rPr lang="en-GB" dirty="0" err="1" smtClean="0"/>
                        <a:t>Neelam</a:t>
                      </a:r>
                      <a:endParaRPr lang="en-GB" dirty="0"/>
                    </a:p>
                  </a:txBody>
                  <a:tcPr/>
                </a:tc>
              </a:tr>
              <a:tr h="370840">
                <a:tc>
                  <a:txBody>
                    <a:bodyPr/>
                    <a:lstStyle/>
                    <a:p>
                      <a:r>
                        <a:rPr lang="en-GB" dirty="0" smtClean="0">
                          <a:solidFill>
                            <a:srgbClr val="C00000"/>
                          </a:solidFill>
                        </a:rPr>
                        <a:t>James</a:t>
                      </a:r>
                      <a:endParaRPr lang="en-GB" dirty="0">
                        <a:solidFill>
                          <a:srgbClr val="C00000"/>
                        </a:solidFill>
                      </a:endParaRPr>
                    </a:p>
                  </a:txBody>
                  <a:tcPr/>
                </a:tc>
                <a:tc>
                  <a:txBody>
                    <a:bodyPr/>
                    <a:lstStyle/>
                    <a:p>
                      <a:r>
                        <a:rPr lang="en-GB" dirty="0" smtClean="0"/>
                        <a:t>Lauren</a:t>
                      </a:r>
                      <a:endParaRPr lang="en-GB" dirty="0"/>
                    </a:p>
                  </a:txBody>
                  <a:tcPr/>
                </a:tc>
              </a:tr>
              <a:tr h="370840">
                <a:tc>
                  <a:txBody>
                    <a:bodyPr/>
                    <a:lstStyle/>
                    <a:p>
                      <a:r>
                        <a:rPr lang="en-GB" dirty="0" smtClean="0">
                          <a:solidFill>
                            <a:srgbClr val="C00000"/>
                          </a:solidFill>
                        </a:rPr>
                        <a:t>1.</a:t>
                      </a:r>
                      <a:r>
                        <a:rPr lang="en-GB" baseline="0" dirty="0" smtClean="0">
                          <a:solidFill>
                            <a:srgbClr val="C00000"/>
                          </a:solidFill>
                        </a:rPr>
                        <a:t> Create a definition of modernity</a:t>
                      </a:r>
                      <a:endParaRPr lang="en-GB" dirty="0">
                        <a:solidFill>
                          <a:srgbClr val="C00000"/>
                        </a:solidFill>
                      </a:endParaRPr>
                    </a:p>
                  </a:txBody>
                  <a:tcPr/>
                </a:tc>
                <a:tc>
                  <a:txBody>
                    <a:bodyPr/>
                    <a:lstStyle/>
                    <a:p>
                      <a:r>
                        <a:rPr lang="en-GB" dirty="0" smtClean="0"/>
                        <a:t>1. Create a definition of postmodernity</a:t>
                      </a:r>
                      <a:endParaRPr lang="en-GB" dirty="0"/>
                    </a:p>
                  </a:txBody>
                  <a:tcPr/>
                </a:tc>
              </a:tr>
            </a:tbl>
          </a:graphicData>
        </a:graphic>
      </p:graphicFrame>
      <p:sp>
        <p:nvSpPr>
          <p:cNvPr id="5" name="Striped Right Arrow 4"/>
          <p:cNvSpPr/>
          <p:nvPr/>
        </p:nvSpPr>
        <p:spPr>
          <a:xfrm rot="2492158">
            <a:off x="2799861" y="2732012"/>
            <a:ext cx="720080" cy="79208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triped Right Arrow 5"/>
          <p:cNvSpPr/>
          <p:nvPr/>
        </p:nvSpPr>
        <p:spPr>
          <a:xfrm rot="7547578">
            <a:off x="4826205" y="2702264"/>
            <a:ext cx="720080" cy="79208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019" y="2776033"/>
            <a:ext cx="1007818" cy="704045"/>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2519438788"/>
              </p:ext>
            </p:extLst>
          </p:nvPr>
        </p:nvGraphicFramePr>
        <p:xfrm>
          <a:off x="0" y="3456561"/>
          <a:ext cx="9144002" cy="1188720"/>
        </p:xfrm>
        <a:graphic>
          <a:graphicData uri="http://schemas.openxmlformats.org/drawingml/2006/table">
            <a:tbl>
              <a:tblPr firstRow="1" bandRow="1">
                <a:tableStyleId>{5C22544A-7EE6-4342-B048-85BDC9FD1C3A}</a:tableStyleId>
              </a:tblPr>
              <a:tblGrid>
                <a:gridCol w="4572001"/>
                <a:gridCol w="4572001"/>
              </a:tblGrid>
              <a:tr h="370840">
                <a:tc>
                  <a:txBody>
                    <a:bodyPr/>
                    <a:lstStyle/>
                    <a:p>
                      <a:r>
                        <a:rPr lang="en-GB" dirty="0" smtClean="0">
                          <a:solidFill>
                            <a:srgbClr val="C00000"/>
                          </a:solidFill>
                        </a:rPr>
                        <a:t>2. Discuss the view that sociocultural divisions are more important that socioeconomic divisions (Crook et al 1992)- how does this link to PM and NSMs?</a:t>
                      </a:r>
                      <a:endParaRPr lang="en-GB" dirty="0">
                        <a:solidFill>
                          <a:srgbClr val="C00000"/>
                        </a:solidFill>
                      </a:endParaRPr>
                    </a:p>
                  </a:txBody>
                  <a:tcPr/>
                </a:tc>
                <a:tc>
                  <a:txBody>
                    <a:bodyPr/>
                    <a:lstStyle/>
                    <a:p>
                      <a:r>
                        <a:rPr lang="en-GB" dirty="0" smtClean="0"/>
                        <a:t>2. Discuss Marcuse’s theory of counterculture (1964) in the twentieth century, how does it link to PM and NSMs?</a:t>
                      </a:r>
                      <a:endParaRPr lang="en-GB" dirty="0"/>
                    </a:p>
                  </a:txBody>
                  <a:tcPr/>
                </a:tc>
              </a:tr>
            </a:tbl>
          </a:graphicData>
        </a:graphic>
      </p:graphicFrame>
      <p:sp>
        <p:nvSpPr>
          <p:cNvPr id="9" name="Striped Right Arrow 8"/>
          <p:cNvSpPr/>
          <p:nvPr/>
        </p:nvSpPr>
        <p:spPr>
          <a:xfrm rot="2492158">
            <a:off x="3031770" y="4769166"/>
            <a:ext cx="720080" cy="79208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Striped Right Arrow 9"/>
          <p:cNvSpPr/>
          <p:nvPr/>
        </p:nvSpPr>
        <p:spPr>
          <a:xfrm rot="7547578">
            <a:off x="5058114" y="4739418"/>
            <a:ext cx="720080" cy="79208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23928" y="4813187"/>
            <a:ext cx="1007818" cy="704045"/>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2103534191"/>
              </p:ext>
            </p:extLst>
          </p:nvPr>
        </p:nvGraphicFramePr>
        <p:xfrm>
          <a:off x="-3" y="5731058"/>
          <a:ext cx="9144002" cy="914400"/>
        </p:xfrm>
        <a:graphic>
          <a:graphicData uri="http://schemas.openxmlformats.org/drawingml/2006/table">
            <a:tbl>
              <a:tblPr firstRow="1" bandRow="1">
                <a:tableStyleId>{5C22544A-7EE6-4342-B048-85BDC9FD1C3A}</a:tableStyleId>
              </a:tblPr>
              <a:tblGrid>
                <a:gridCol w="4572001"/>
                <a:gridCol w="4572001"/>
              </a:tblGrid>
              <a:tr h="139040">
                <a:tc>
                  <a:txBody>
                    <a:bodyPr/>
                    <a:lstStyle/>
                    <a:p>
                      <a:r>
                        <a:rPr lang="en-GB" dirty="0" smtClean="0"/>
                        <a:t>Write</a:t>
                      </a:r>
                      <a:r>
                        <a:rPr lang="en-GB" baseline="0" dirty="0" smtClean="0"/>
                        <a:t> a paragraph persuading me that NSM’s are NOT linked to PM</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Write</a:t>
                      </a:r>
                      <a:r>
                        <a:rPr lang="en-GB" baseline="0" dirty="0" smtClean="0"/>
                        <a:t> a paragraph persuading me that NSM’s ARE linked to PM</a:t>
                      </a:r>
                      <a:endParaRPr lang="en-GB" dirty="0" smtClean="0"/>
                    </a:p>
                    <a:p>
                      <a:endParaRPr lang="en-GB" dirty="0"/>
                    </a:p>
                  </a:txBody>
                  <a:tcPr/>
                </a:tc>
              </a:tr>
            </a:tbl>
          </a:graphicData>
        </a:graphic>
      </p:graphicFrame>
    </p:spTree>
    <p:extLst>
      <p:ext uri="{BB962C8B-B14F-4D97-AF65-F5344CB8AC3E}">
        <p14:creationId xmlns:p14="http://schemas.microsoft.com/office/powerpoint/2010/main" val="1597447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08720"/>
            <a:ext cx="9144000" cy="5232202"/>
          </a:xfrm>
          <a:prstGeom prst="rect">
            <a:avLst/>
          </a:prstGeom>
        </p:spPr>
        <p:txBody>
          <a:bodyPr wrap="square">
            <a:spAutoFit/>
          </a:bodyPr>
          <a:lstStyle/>
          <a:p>
            <a:pPr algn="ctr"/>
            <a:r>
              <a:rPr lang="en-GB" sz="2800" b="1" i="1" u="sng" dirty="0">
                <a:solidFill>
                  <a:srgbClr val="FF0000"/>
                </a:solidFill>
              </a:rPr>
              <a:t>Modernism </a:t>
            </a:r>
            <a:endParaRPr lang="en-GB" sz="2800" b="1" i="1" u="sng" dirty="0" smtClean="0">
              <a:solidFill>
                <a:srgbClr val="FF0000"/>
              </a:solidFill>
            </a:endParaRPr>
          </a:p>
          <a:p>
            <a:pPr algn="ctr"/>
            <a:endParaRPr lang="en-GB" b="1" i="1" u="sng" dirty="0">
              <a:solidFill>
                <a:srgbClr val="FF0000"/>
              </a:solidFill>
            </a:endParaRPr>
          </a:p>
          <a:p>
            <a:r>
              <a:rPr lang="en-GB" dirty="0"/>
              <a:t>The idea of the modern began as a way of describing the ideas and behaviour that emerged during, and contributed to, the decline of medieval society in Europe</a:t>
            </a:r>
            <a:r>
              <a:rPr lang="en-GB" dirty="0" smtClean="0"/>
              <a:t>.</a:t>
            </a:r>
          </a:p>
          <a:p>
            <a:endParaRPr lang="en-GB" dirty="0"/>
          </a:p>
          <a:p>
            <a:r>
              <a:rPr lang="en-GB" b="1" dirty="0"/>
              <a:t>There were three main elements in modernity</a:t>
            </a:r>
            <a:r>
              <a:rPr lang="en-GB" b="1" dirty="0" smtClean="0"/>
              <a:t>:</a:t>
            </a:r>
          </a:p>
          <a:p>
            <a:endParaRPr lang="en-GB" dirty="0"/>
          </a:p>
          <a:p>
            <a:r>
              <a:rPr lang="en-GB" b="1" dirty="0"/>
              <a:t>Economic:</a:t>
            </a:r>
            <a:r>
              <a:rPr lang="en-GB" dirty="0"/>
              <a:t> This involved the growth of the capitalist market economy, the production of goods for profit and the emergence of wage labour.</a:t>
            </a:r>
          </a:p>
          <a:p>
            <a:r>
              <a:rPr lang="en-GB" b="1" dirty="0"/>
              <a:t>Political:</a:t>
            </a:r>
            <a:r>
              <a:rPr lang="en-GB" dirty="0"/>
              <a:t> The emergence of the centralised nation state and the extension of bureaucratic forms of organisation.</a:t>
            </a:r>
          </a:p>
          <a:p>
            <a:r>
              <a:rPr lang="en-GB" b="1" dirty="0"/>
              <a:t>Culture:</a:t>
            </a:r>
            <a:r>
              <a:rPr lang="en-GB" dirty="0"/>
              <a:t> A challenge to traditional forms of thought by rationality, and an emphasis on scientific and technical knowledge.</a:t>
            </a:r>
          </a:p>
          <a:p>
            <a:r>
              <a:rPr lang="en-GB" dirty="0"/>
              <a:t>Sociology, as a discipline, is a product of the cultural aspect of modernism. Modernism is a distinct way of thinking about, categorizing, and describing and explaining the world.</a:t>
            </a:r>
          </a:p>
          <a:p>
            <a:r>
              <a:rPr lang="en-GB" dirty="0"/>
              <a:t>The origin of modern thinking, and of sociology, was the enlightenment of the 17</a:t>
            </a:r>
            <a:r>
              <a:rPr lang="en-GB" baseline="30000" dirty="0"/>
              <a:t>th</a:t>
            </a:r>
            <a:r>
              <a:rPr lang="en-GB" dirty="0"/>
              <a:t> and 18</a:t>
            </a:r>
            <a:r>
              <a:rPr lang="en-GB" baseline="30000" dirty="0"/>
              <a:t>th</a:t>
            </a:r>
            <a:r>
              <a:rPr lang="en-GB" dirty="0"/>
              <a:t> centuries.</a:t>
            </a:r>
          </a:p>
          <a:p>
            <a:endParaRPr lang="en-GB" dirty="0"/>
          </a:p>
        </p:txBody>
      </p:sp>
      <p:sp>
        <p:nvSpPr>
          <p:cNvPr id="3" name="Rectangle 2"/>
          <p:cNvSpPr/>
          <p:nvPr/>
        </p:nvSpPr>
        <p:spPr>
          <a:xfrm>
            <a:off x="6084168" y="278614"/>
            <a:ext cx="2555123" cy="646331"/>
          </a:xfrm>
          <a:prstGeom prst="rect">
            <a:avLst/>
          </a:prstGeom>
        </p:spPr>
        <p:txBody>
          <a:bodyPr wrap="none">
            <a:spAutoFit/>
          </a:bodyPr>
          <a:lstStyle/>
          <a:p>
            <a:pPr algn="ctr"/>
            <a:r>
              <a:rPr 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 Grade info</a:t>
            </a:r>
            <a:endParaRPr 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2857917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54" y="908720"/>
            <a:ext cx="9144000" cy="5632311"/>
          </a:xfrm>
          <a:prstGeom prst="rect">
            <a:avLst/>
          </a:prstGeom>
        </p:spPr>
        <p:txBody>
          <a:bodyPr wrap="square">
            <a:spAutoFit/>
          </a:bodyPr>
          <a:lstStyle/>
          <a:p>
            <a:r>
              <a:rPr lang="en-GB" b="1" dirty="0"/>
              <a:t>There are several key ideas produced by modernist thinkers that underpin the foundation of sociology as a discipline:</a:t>
            </a:r>
            <a:endParaRPr lang="en-GB" dirty="0"/>
          </a:p>
          <a:p>
            <a:r>
              <a:rPr lang="en-GB" dirty="0"/>
              <a:t>That it is possible and desirable for humans to discover objective knowledge.</a:t>
            </a:r>
          </a:p>
          <a:p>
            <a:r>
              <a:rPr lang="en-GB" dirty="0"/>
              <a:t>The discovery of objective knowledge depends upon the production of evidence. This evidence is secured via a scientific method by impartial (value-free) researchers.</a:t>
            </a:r>
          </a:p>
          <a:p>
            <a:r>
              <a:rPr lang="en-GB" dirty="0"/>
              <a:t>This knowledge, if valid, can describe and explain, the nature of whole societies, by explaining the underlying structures and processes. </a:t>
            </a:r>
            <a:endParaRPr lang="en-GB" dirty="0" smtClean="0"/>
          </a:p>
          <a:p>
            <a:endParaRPr lang="en-GB" dirty="0"/>
          </a:p>
          <a:p>
            <a:r>
              <a:rPr lang="en-GB" dirty="0"/>
              <a:t>Modernist thinking involves the idea that the purpose of acquiring </a:t>
            </a:r>
            <a:r>
              <a:rPr lang="en-GB" dirty="0" err="1"/>
              <a:t>knowldge</a:t>
            </a:r>
            <a:r>
              <a:rPr lang="en-GB" dirty="0"/>
              <a:t> is: To influence for the better the human condition </a:t>
            </a:r>
            <a:r>
              <a:rPr lang="en-GB" b="1" dirty="0"/>
              <a:t>(</a:t>
            </a:r>
            <a:r>
              <a:rPr lang="en-GB" b="1" dirty="0" err="1"/>
              <a:t>Giddens</a:t>
            </a:r>
            <a:r>
              <a:rPr lang="en-GB" b="1" dirty="0"/>
              <a:t>, 1987)</a:t>
            </a:r>
            <a:r>
              <a:rPr lang="en-GB" dirty="0"/>
              <a:t>. Modernity implies the idea of progress.</a:t>
            </a:r>
          </a:p>
          <a:p>
            <a:r>
              <a:rPr lang="en-GB" dirty="0"/>
              <a:t>It was this cultural change in belief about what constitutes knowledge and what knowledge is for, that directly promoted the rise of sociology</a:t>
            </a:r>
            <a:r>
              <a:rPr lang="en-GB" dirty="0" smtClean="0"/>
              <a:t>.</a:t>
            </a:r>
          </a:p>
          <a:p>
            <a:endParaRPr lang="en-GB" dirty="0"/>
          </a:p>
          <a:p>
            <a:r>
              <a:rPr lang="en-GB" b="1" dirty="0"/>
              <a:t>Sociology is a product of modernity:</a:t>
            </a:r>
            <a:r>
              <a:rPr lang="en-GB" dirty="0"/>
              <a:t> a belief in the power of human reason to create knowledge, which can be used to achieve progress.</a:t>
            </a:r>
          </a:p>
          <a:p>
            <a:r>
              <a:rPr lang="en-GB" b="1" dirty="0" err="1"/>
              <a:t>Giddens</a:t>
            </a:r>
            <a:r>
              <a:rPr lang="en-GB" b="1" dirty="0"/>
              <a:t> (1987)</a:t>
            </a:r>
            <a:r>
              <a:rPr lang="en-GB" dirty="0"/>
              <a:t> argues that the very existence of sociology is bound up with the 'project of modernity'.</a:t>
            </a:r>
          </a:p>
          <a:p>
            <a:r>
              <a:rPr lang="en-GB" dirty="0"/>
              <a:t>The construction of social theories thus reflects a concern not only with how we live, but how we should live. That is, social theory does not only try to explain the social world, but to offer suggestions for its betterment.</a:t>
            </a:r>
          </a:p>
        </p:txBody>
      </p:sp>
      <p:sp>
        <p:nvSpPr>
          <p:cNvPr id="3" name="Rectangle 2"/>
          <p:cNvSpPr/>
          <p:nvPr/>
        </p:nvSpPr>
        <p:spPr>
          <a:xfrm>
            <a:off x="4611025" y="260648"/>
            <a:ext cx="2308838" cy="584775"/>
          </a:xfrm>
          <a:prstGeom prst="rect">
            <a:avLst/>
          </a:prstGeom>
        </p:spPr>
        <p:txBody>
          <a:bodyPr wrap="none">
            <a:spAutoFit/>
          </a:bodyPr>
          <a:lstStyle/>
          <a:p>
            <a:pPr algn="ctr"/>
            <a:r>
              <a:rPr lang="en-US" sz="3200" b="1" dirty="0">
                <a:ln w="18000">
                  <a:solidFill>
                    <a:schemeClr val="accent2">
                      <a:satMod val="140000"/>
                    </a:schemeClr>
                  </a:solidFill>
                  <a:prstDash val="solid"/>
                  <a:miter lim="800000"/>
                </a:ln>
                <a:solidFill>
                  <a:srgbClr val="00B050"/>
                </a:solidFill>
                <a:effectLst>
                  <a:outerShdw blurRad="25500" dist="23000" dir="7020000" algn="tl">
                    <a:srgbClr val="000000">
                      <a:alpha val="50000"/>
                    </a:srgbClr>
                  </a:outerShdw>
                </a:effectLst>
              </a:rPr>
              <a:t>A Grade info</a:t>
            </a:r>
            <a:endParaRPr lang="en-US" sz="3200" b="1" dirty="0">
              <a:ln w="18000">
                <a:solidFill>
                  <a:schemeClr val="accent2">
                    <a:satMod val="140000"/>
                  </a:schemeClr>
                </a:solidFill>
                <a:prstDash val="solid"/>
                <a:miter lim="800000"/>
              </a:ln>
              <a:solidFill>
                <a:srgbClr val="00B050"/>
              </a:solid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3077631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274838"/>
            <a:ext cx="8712968" cy="2123658"/>
          </a:xfrm>
          <a:prstGeom prst="rect">
            <a:avLst/>
          </a:prstGeom>
        </p:spPr>
        <p:txBody>
          <a:bodyPr wrap="square">
            <a:spAutoFit/>
          </a:bodyPr>
          <a:lstStyle/>
          <a:p>
            <a:pPr algn="ctr"/>
            <a:r>
              <a:rPr lang="en-GB" sz="2400" b="1" i="1" u="sng" dirty="0" smtClean="0">
                <a:solidFill>
                  <a:srgbClr val="00B050"/>
                </a:solidFill>
              </a:rPr>
              <a:t>Post-modernism</a:t>
            </a:r>
          </a:p>
          <a:p>
            <a:endParaRPr lang="en-GB" b="1" dirty="0"/>
          </a:p>
          <a:p>
            <a:r>
              <a:rPr lang="en-GB" b="1" dirty="0"/>
              <a:t>Postmodernism opposes each of the assumptions of modernist thinking</a:t>
            </a:r>
            <a:r>
              <a:rPr lang="en-GB" b="1" dirty="0" smtClean="0"/>
              <a:t>:</a:t>
            </a:r>
          </a:p>
          <a:p>
            <a:endParaRPr lang="en-GB" dirty="0"/>
          </a:p>
          <a:p>
            <a:r>
              <a:rPr lang="en-GB" b="1" dirty="0"/>
              <a:t>Relativism; </a:t>
            </a:r>
            <a:r>
              <a:rPr lang="en-GB" dirty="0"/>
              <a:t>there is no such thing as valid or invalid knowledge.</a:t>
            </a:r>
          </a:p>
          <a:p>
            <a:r>
              <a:rPr lang="en-GB" b="1" dirty="0"/>
              <a:t>Death of the subject;</a:t>
            </a:r>
            <a:r>
              <a:rPr lang="en-GB" dirty="0"/>
              <a:t> knowledge as control rather than liberation.</a:t>
            </a:r>
          </a:p>
          <a:p>
            <a:r>
              <a:rPr lang="en-GB" b="1" dirty="0"/>
              <a:t>Grand theories</a:t>
            </a:r>
            <a:r>
              <a:rPr lang="en-GB" dirty="0"/>
              <a:t> are inadmissible.</a:t>
            </a:r>
          </a:p>
        </p:txBody>
      </p:sp>
      <p:sp>
        <p:nvSpPr>
          <p:cNvPr id="3" name="Rectangle 2"/>
          <p:cNvSpPr/>
          <p:nvPr/>
        </p:nvSpPr>
        <p:spPr>
          <a:xfrm>
            <a:off x="4592053" y="692696"/>
            <a:ext cx="3345275" cy="830997"/>
          </a:xfrm>
          <a:prstGeom prst="rect">
            <a:avLst/>
          </a:prstGeom>
        </p:spPr>
        <p:txBody>
          <a:bodyPr wrap="none">
            <a:spAutoFit/>
          </a:bodyPr>
          <a:lstStyle/>
          <a:p>
            <a:pPr algn="ctr"/>
            <a:r>
              <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 Grade info</a:t>
            </a:r>
            <a:endPar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1402052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92" y="764704"/>
            <a:ext cx="9144000" cy="6186309"/>
          </a:xfrm>
          <a:prstGeom prst="rect">
            <a:avLst/>
          </a:prstGeom>
        </p:spPr>
        <p:txBody>
          <a:bodyPr wrap="square">
            <a:spAutoFit/>
          </a:bodyPr>
          <a:lstStyle/>
          <a:p>
            <a:pPr algn="ctr"/>
            <a:r>
              <a:rPr lang="en-GB" b="1" i="1" u="sng" dirty="0"/>
              <a:t>Relativism</a:t>
            </a:r>
          </a:p>
          <a:p>
            <a:r>
              <a:rPr lang="en-GB" dirty="0"/>
              <a:t>A characteristic of modernist thought is that the truth or validity of knowledge should be capable of proof, and that proof should be based upon evidence. The obvious sociological example of such thought is positivism.</a:t>
            </a:r>
          </a:p>
          <a:p>
            <a:r>
              <a:rPr lang="en-GB" dirty="0"/>
              <a:t>Clearly, there are problems with positivism. For example, in order to operationalize a hypothesis, it has to be written in a form that permits empirical indicators. The choice of indicators is, however, not obvious or given - they are chosen. Different indicators would give different results. The result is that findings are determined by the choice of indicators. Assumptions thus shape the nature of the evidence. As regards sampling, positivist research typically involves the generalization of results; small samples are held to be representative of much larger populations. Yet generalisation is without empirical foundation since the evidence obviously does not extend to the larger population. The very notion of representative sampling is based on an assumption regarding the relationship between society and the individual, which implies a significant degree of social conditioning.</a:t>
            </a:r>
          </a:p>
          <a:p>
            <a:r>
              <a:rPr lang="en-GB" dirty="0"/>
              <a:t>An aspect of the relativist position is the form of social analysis, known as </a:t>
            </a:r>
            <a:r>
              <a:rPr lang="en-GB" b="1" dirty="0"/>
              <a:t>deconstruction.</a:t>
            </a:r>
            <a:r>
              <a:rPr lang="en-GB" dirty="0"/>
              <a:t> Deconstruction is a type of analysis that is designed to reveal the contradictions and assumptions inherent in positivist research strategies. Deconstruction is a specifically post-modern term. It is not an attempt to take a counter position, but rather to reveal the internal characteristics of any particular approach.</a:t>
            </a:r>
          </a:p>
          <a:p>
            <a:r>
              <a:rPr lang="en-GB" dirty="0"/>
              <a:t>The purpose of deconstruction is to affirm the impossibility of producing any demonstrably valid knowledge at all. This is in stark contrast to modernist approaches that affirm the possibility and desirability of discovering objective truth.</a:t>
            </a:r>
          </a:p>
        </p:txBody>
      </p:sp>
      <p:sp>
        <p:nvSpPr>
          <p:cNvPr id="3" name="Rectangle 2"/>
          <p:cNvSpPr/>
          <p:nvPr/>
        </p:nvSpPr>
        <p:spPr>
          <a:xfrm>
            <a:off x="3491880" y="0"/>
            <a:ext cx="3771675" cy="923330"/>
          </a:xfrm>
          <a:prstGeom prst="rect">
            <a:avLst/>
          </a:prstGeom>
          <a:noFill/>
        </p:spPr>
        <p:txBody>
          <a:bodyPr wrap="none" lIns="91440" tIns="45720" rIns="91440" bIns="45720">
            <a:spAutoFit/>
          </a:bodyPr>
          <a:lstStyle/>
          <a:p>
            <a:pPr algn="ctr"/>
            <a:r>
              <a:rPr lang="en-US" sz="5400" b="1" cap="none" spc="0" dirty="0" smtClean="0">
                <a:ln w="18000">
                  <a:solidFill>
                    <a:schemeClr val="accent2">
                      <a:satMod val="140000"/>
                    </a:schemeClr>
                  </a:solidFill>
                  <a:prstDash val="solid"/>
                  <a:miter lim="800000"/>
                </a:ln>
                <a:solidFill>
                  <a:srgbClr val="00B050"/>
                </a:solidFill>
                <a:effectLst>
                  <a:outerShdw blurRad="25500" dist="23000" dir="7020000" algn="tl">
                    <a:srgbClr val="000000">
                      <a:alpha val="50000"/>
                    </a:srgbClr>
                  </a:outerShdw>
                </a:effectLst>
              </a:rPr>
              <a:t>A Grade info</a:t>
            </a:r>
            <a:endParaRPr lang="en-US" sz="5400" b="1" cap="none" spc="0" dirty="0">
              <a:ln w="18000">
                <a:solidFill>
                  <a:schemeClr val="accent2">
                    <a:satMod val="140000"/>
                  </a:schemeClr>
                </a:solidFill>
                <a:prstDash val="solid"/>
                <a:miter lim="800000"/>
              </a:ln>
              <a:solidFill>
                <a:srgbClr val="00B050"/>
              </a:solid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586907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88" y="1196752"/>
            <a:ext cx="9144000" cy="5355312"/>
          </a:xfrm>
          <a:prstGeom prst="rect">
            <a:avLst/>
          </a:prstGeom>
        </p:spPr>
        <p:txBody>
          <a:bodyPr wrap="square">
            <a:spAutoFit/>
          </a:bodyPr>
          <a:lstStyle/>
          <a:p>
            <a:pPr algn="ctr"/>
            <a:r>
              <a:rPr lang="en-GB" b="1" dirty="0"/>
              <a:t>Death of the subject</a:t>
            </a:r>
          </a:p>
          <a:p>
            <a:r>
              <a:rPr lang="en-GB" dirty="0"/>
              <a:t>Modernist thinking attaches a particular status to the researcher. In the modernist view, the researcher is the originator of the knowledge s/he produces. Linked to this, is the belief that, once discovered, objective truth can be used to intervene in the world to improve situations. Thus the modern view places human beings at the centre of the production and application of knowledge and this is termed </a:t>
            </a:r>
            <a:r>
              <a:rPr lang="en-GB" b="1" dirty="0"/>
              <a:t>subject-centeredness.</a:t>
            </a:r>
            <a:endParaRPr lang="en-GB" dirty="0"/>
          </a:p>
          <a:p>
            <a:r>
              <a:rPr lang="en-GB" dirty="0"/>
              <a:t>For post-modernists, there is no objective truth to be pursued. Relativism suggests multiple versions of reality, none of which is especially privileged. All a sociologist does is produce one possible version of events. Furthermore, because there is no objective knowledge, there is a rational basis for intervention in the world. Knowledge cannot liberate, subject-centeredness is undermined, and the result is the death of the subject.</a:t>
            </a:r>
          </a:p>
          <a:p>
            <a:r>
              <a:rPr lang="en-GB" dirty="0"/>
              <a:t>As against people producing knowledge, post-modernism argues that knowledge produces people, in the sense that it controls who we are, what we think and what we do. The multiple realities argued for by post-modernists are referred to as </a:t>
            </a:r>
            <a:r>
              <a:rPr lang="en-GB" b="1" dirty="0"/>
              <a:t>narratives </a:t>
            </a:r>
            <a:r>
              <a:rPr lang="en-GB" dirty="0"/>
              <a:t>(stories).</a:t>
            </a:r>
          </a:p>
          <a:p>
            <a:r>
              <a:rPr lang="en-GB" dirty="0"/>
              <a:t>But we are not the authors of our own stories. Our social world and our identity are determined by the stories we are a part of, and implicated within by virtue of our existence in a particular time and place. Functionalists call this </a:t>
            </a:r>
            <a:r>
              <a:rPr lang="en-GB" b="1" dirty="0"/>
              <a:t>socialisation</a:t>
            </a:r>
            <a:r>
              <a:rPr lang="en-GB" dirty="0"/>
              <a:t>, but post-modernists argue there are many forms of socialisation, not one single over-arching reality. So there are many cultures, many stories</a:t>
            </a:r>
            <a:r>
              <a:rPr lang="en-GB" dirty="0" smtClean="0"/>
              <a:t>.</a:t>
            </a:r>
            <a:endParaRPr lang="en-GB" dirty="0"/>
          </a:p>
        </p:txBody>
      </p:sp>
      <p:sp>
        <p:nvSpPr>
          <p:cNvPr id="3" name="Rectangle 2"/>
          <p:cNvSpPr/>
          <p:nvPr/>
        </p:nvSpPr>
        <p:spPr>
          <a:xfrm>
            <a:off x="4572004" y="16317"/>
            <a:ext cx="3739614"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 Grade info</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3455930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05506"/>
            <a:ext cx="9144000" cy="3693319"/>
          </a:xfrm>
          <a:prstGeom prst="rect">
            <a:avLst/>
          </a:prstGeom>
        </p:spPr>
        <p:txBody>
          <a:bodyPr wrap="square">
            <a:spAutoFit/>
          </a:bodyPr>
          <a:lstStyle/>
          <a:p>
            <a:r>
              <a:rPr lang="en-GB" b="1" dirty="0" err="1"/>
              <a:t>Lyotard</a:t>
            </a:r>
            <a:r>
              <a:rPr lang="en-GB" b="1" dirty="0"/>
              <a:t> provides two main reasons for the decline of meta-narratives:</a:t>
            </a:r>
            <a:endParaRPr lang="en-GB" dirty="0"/>
          </a:p>
          <a:p>
            <a:r>
              <a:rPr lang="en-GB" dirty="0"/>
              <a:t>A change in technology and organisations, away from a concern with ends towards which we are meant to be aiming, and instead an emphasis on efficiency of systems. For example, in education there has been a switch from the question '</a:t>
            </a:r>
            <a:r>
              <a:rPr lang="en-GB" i="1" dirty="0"/>
              <a:t>what is the aim of educating </a:t>
            </a:r>
            <a:r>
              <a:rPr lang="en-GB" i="1" dirty="0" err="1"/>
              <a:t>children?</a:t>
            </a:r>
            <a:r>
              <a:rPr lang="en-GB" dirty="0" err="1"/>
              <a:t>',to</a:t>
            </a:r>
            <a:r>
              <a:rPr lang="en-GB" dirty="0"/>
              <a:t> the question '</a:t>
            </a:r>
            <a:r>
              <a:rPr lang="en-GB" i="1" dirty="0"/>
              <a:t>how can we improve the quality of the product we deliver to our clients?</a:t>
            </a:r>
            <a:r>
              <a:rPr lang="en-GB" dirty="0"/>
              <a:t>' Philosophy takes a back seat to efficiency.</a:t>
            </a:r>
          </a:p>
          <a:p>
            <a:r>
              <a:rPr lang="en-GB" dirty="0"/>
              <a:t>The victory of capitalism over the predictions of Marxism. The project of the perfect society has been abandoned. Individual pursuit of goods and services has replaced idealism.</a:t>
            </a:r>
          </a:p>
          <a:p>
            <a:r>
              <a:rPr lang="en-GB" dirty="0"/>
              <a:t>Unlike modern theorists such as </a:t>
            </a:r>
            <a:r>
              <a:rPr lang="en-GB" b="1" dirty="0"/>
              <a:t>Marx</a:t>
            </a:r>
            <a:r>
              <a:rPr lang="en-GB" dirty="0"/>
              <a:t>, or more recently </a:t>
            </a:r>
            <a:r>
              <a:rPr lang="en-GB" b="1" dirty="0"/>
              <a:t>Parsons</a:t>
            </a:r>
            <a:r>
              <a:rPr lang="en-GB" dirty="0"/>
              <a:t>, postmodern theorists such as </a:t>
            </a:r>
            <a:r>
              <a:rPr lang="en-GB" b="1" dirty="0" err="1"/>
              <a:t>Baudrillard</a:t>
            </a:r>
            <a:r>
              <a:rPr lang="en-GB" dirty="0"/>
              <a:t> don't even try to be scientific. He does not even pretend that his work is right or true.</a:t>
            </a:r>
          </a:p>
          <a:p>
            <a:r>
              <a:rPr lang="en-GB" b="1" dirty="0"/>
              <a:t>'The secret of theory is that truth doesn't exist. You can't confront it in any way.'</a:t>
            </a:r>
            <a:endParaRPr lang="en-GB" dirty="0"/>
          </a:p>
          <a:p>
            <a:r>
              <a:rPr lang="en-GB" b="1" dirty="0"/>
              <a:t>(Baudrillard,1993).</a:t>
            </a:r>
            <a:endParaRPr lang="en-GB" dirty="0"/>
          </a:p>
        </p:txBody>
      </p:sp>
      <p:sp>
        <p:nvSpPr>
          <p:cNvPr id="3" name="Rectangle 2"/>
          <p:cNvSpPr/>
          <p:nvPr/>
        </p:nvSpPr>
        <p:spPr>
          <a:xfrm>
            <a:off x="4283968" y="332656"/>
            <a:ext cx="3771675" cy="923330"/>
          </a:xfrm>
          <a:prstGeom prst="rect">
            <a:avLst/>
          </a:prstGeom>
          <a:noFill/>
        </p:spPr>
        <p:txBody>
          <a:bodyPr wrap="none" lIns="91440" tIns="45720" rIns="91440" bIns="45720">
            <a:spAutoFit/>
          </a:bodyPr>
          <a:lstStyle/>
          <a:p>
            <a:pPr algn="ctr"/>
            <a:r>
              <a:rPr lang="en-US" sz="5400" b="1" cap="none" spc="0" dirty="0" smtClean="0">
                <a:ln w="18000">
                  <a:solidFill>
                    <a:schemeClr val="accent2">
                      <a:satMod val="140000"/>
                    </a:schemeClr>
                  </a:solidFill>
                  <a:prstDash val="solid"/>
                  <a:miter lim="800000"/>
                </a:ln>
                <a:solidFill>
                  <a:srgbClr val="00B050"/>
                </a:solidFill>
                <a:effectLst>
                  <a:outerShdw blurRad="25500" dist="23000" dir="7020000" algn="tl">
                    <a:srgbClr val="000000">
                      <a:alpha val="50000"/>
                    </a:srgbClr>
                  </a:outerShdw>
                </a:effectLst>
              </a:rPr>
              <a:t>A Grade info</a:t>
            </a:r>
            <a:endParaRPr lang="en-US" sz="5400" b="1" cap="none" spc="0" dirty="0">
              <a:ln w="18000">
                <a:solidFill>
                  <a:schemeClr val="accent2">
                    <a:satMod val="140000"/>
                  </a:schemeClr>
                </a:solidFill>
                <a:prstDash val="solid"/>
                <a:miter lim="800000"/>
              </a:ln>
              <a:solidFill>
                <a:srgbClr val="00B050"/>
              </a:solid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3360542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204864"/>
            <a:ext cx="8964488" cy="3785652"/>
          </a:xfrm>
          <a:prstGeom prst="rect">
            <a:avLst/>
          </a:prstGeom>
        </p:spPr>
        <p:txBody>
          <a:bodyPr wrap="square">
            <a:spAutoFit/>
          </a:bodyPr>
          <a:lstStyle/>
          <a:p>
            <a:r>
              <a:rPr lang="en-GB" sz="2400" b="1" dirty="0"/>
              <a:t>Criticism</a:t>
            </a:r>
          </a:p>
          <a:p>
            <a:r>
              <a:rPr lang="en-GB" sz="2400" i="1" dirty="0"/>
              <a:t>How can you have a general theory arguing that general theory is obsolete? </a:t>
            </a:r>
            <a:r>
              <a:rPr lang="en-GB" sz="2400" dirty="0"/>
              <a:t>This is the old problem of relativism. There is a logical contradiction.</a:t>
            </a:r>
          </a:p>
          <a:p>
            <a:r>
              <a:rPr lang="en-GB" sz="2400" i="1" dirty="0"/>
              <a:t>How is it possible for postmodernism to be described as the historical epoch that comes after modernism when to do so is to lapse into a metanarrative - the coherence of history?</a:t>
            </a:r>
            <a:endParaRPr lang="en-GB" sz="2400" dirty="0"/>
          </a:p>
          <a:p>
            <a:r>
              <a:rPr lang="en-GB" sz="2400" dirty="0"/>
              <a:t>Having said that, postmodernism has had a considerable impact on social theory because it has asked fundamental questions about everything that social theory used to take for granted</a:t>
            </a:r>
            <a:r>
              <a:rPr lang="en-GB" dirty="0"/>
              <a:t>.</a:t>
            </a:r>
          </a:p>
        </p:txBody>
      </p:sp>
      <p:sp>
        <p:nvSpPr>
          <p:cNvPr id="3" name="Rectangle 2"/>
          <p:cNvSpPr/>
          <p:nvPr/>
        </p:nvSpPr>
        <p:spPr>
          <a:xfrm>
            <a:off x="4572004" y="16317"/>
            <a:ext cx="3739614"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 Grade info</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262194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97007" y="24586"/>
            <a:ext cx="4821128"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a:t>
            </a:r>
            <a:r>
              <a:rPr lang="en-US"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 NSM’s really global?</a:t>
            </a:r>
            <a:endParaRPr lang="en-US"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2534059321"/>
              </p:ext>
            </p:extLst>
          </p:nvPr>
        </p:nvGraphicFramePr>
        <p:xfrm>
          <a:off x="0" y="1124744"/>
          <a:ext cx="6096000" cy="148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GB" dirty="0" smtClean="0"/>
                        <a:t>Group N</a:t>
                      </a:r>
                      <a:endParaRPr lang="en-GB" dirty="0"/>
                    </a:p>
                  </a:txBody>
                  <a:tcPr/>
                </a:tc>
                <a:tc>
                  <a:txBody>
                    <a:bodyPr/>
                    <a:lstStyle/>
                    <a:p>
                      <a:r>
                        <a:rPr lang="en-GB" dirty="0" smtClean="0"/>
                        <a:t>Group O</a:t>
                      </a:r>
                      <a:endParaRPr lang="en-GB" dirty="0"/>
                    </a:p>
                  </a:txBody>
                  <a:tcPr/>
                </a:tc>
              </a:tr>
              <a:tr h="370840">
                <a:tc>
                  <a:txBody>
                    <a:bodyPr/>
                    <a:lstStyle/>
                    <a:p>
                      <a:r>
                        <a:rPr lang="en-GB" dirty="0" err="1" smtClean="0"/>
                        <a:t>Abi</a:t>
                      </a:r>
                      <a:endParaRPr lang="en-GB" dirty="0"/>
                    </a:p>
                  </a:txBody>
                  <a:tcPr/>
                </a:tc>
                <a:tc>
                  <a:txBody>
                    <a:bodyPr/>
                    <a:lstStyle/>
                    <a:p>
                      <a:r>
                        <a:rPr lang="en-GB" dirty="0" smtClean="0"/>
                        <a:t>Lauren</a:t>
                      </a:r>
                      <a:endParaRPr lang="en-GB" dirty="0"/>
                    </a:p>
                  </a:txBody>
                  <a:tcPr/>
                </a:tc>
              </a:tr>
              <a:tr h="370840">
                <a:tc>
                  <a:txBody>
                    <a:bodyPr/>
                    <a:lstStyle/>
                    <a:p>
                      <a:r>
                        <a:rPr lang="en-GB" dirty="0" smtClean="0"/>
                        <a:t>Sam</a:t>
                      </a:r>
                      <a:endParaRPr lang="en-GB" dirty="0"/>
                    </a:p>
                  </a:txBody>
                  <a:tcPr/>
                </a:tc>
                <a:tc>
                  <a:txBody>
                    <a:bodyPr/>
                    <a:lstStyle/>
                    <a:p>
                      <a:r>
                        <a:rPr lang="en-GB" dirty="0" smtClean="0"/>
                        <a:t>James</a:t>
                      </a:r>
                      <a:endParaRPr lang="en-GB" dirty="0"/>
                    </a:p>
                  </a:txBody>
                  <a:tcPr/>
                </a:tc>
              </a:tr>
              <a:tr h="370840">
                <a:tc>
                  <a:txBody>
                    <a:bodyPr/>
                    <a:lstStyle/>
                    <a:p>
                      <a:r>
                        <a:rPr lang="en-GB" dirty="0" smtClean="0"/>
                        <a:t>Nicola</a:t>
                      </a:r>
                      <a:endParaRPr lang="en-GB" dirty="0"/>
                    </a:p>
                  </a:txBody>
                  <a:tcPr/>
                </a:tc>
                <a:tc>
                  <a:txBody>
                    <a:bodyPr/>
                    <a:lstStyle/>
                    <a:p>
                      <a:r>
                        <a:rPr lang="en-GB" dirty="0" err="1" smtClean="0"/>
                        <a:t>Neelam</a:t>
                      </a:r>
                      <a:endParaRPr lang="en-GB" dirty="0"/>
                    </a:p>
                  </a:txBody>
                  <a:tcPr/>
                </a:tc>
              </a:tr>
            </a:tbl>
          </a:graphicData>
        </a:graphic>
      </p:graphicFrame>
      <p:sp>
        <p:nvSpPr>
          <p:cNvPr id="4" name="Rectangle 3"/>
          <p:cNvSpPr/>
          <p:nvPr/>
        </p:nvSpPr>
        <p:spPr>
          <a:xfrm>
            <a:off x="770070" y="2780928"/>
            <a:ext cx="7603876" cy="1938992"/>
          </a:xfrm>
          <a:prstGeom prst="rect">
            <a:avLst/>
          </a:prstGeom>
          <a:noFill/>
        </p:spPr>
        <p:txBody>
          <a:bodyPr wrap="none" lIns="91440" tIns="45720" rIns="91440" bIns="45720">
            <a:spAutoFit/>
          </a:bodyPr>
          <a:lstStyle/>
          <a:p>
            <a:pPr algn="ctr"/>
            <a:r>
              <a:rPr 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Group N</a:t>
            </a:r>
          </a:p>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Describe how Klein’s work (2001)</a:t>
            </a:r>
          </a:p>
          <a:p>
            <a:pPr algn="ctr"/>
            <a:r>
              <a:rPr 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Could help us answer this question</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Rectangle 4"/>
          <p:cNvSpPr/>
          <p:nvPr/>
        </p:nvSpPr>
        <p:spPr>
          <a:xfrm>
            <a:off x="306202" y="4869160"/>
            <a:ext cx="8531631" cy="2585323"/>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Group O</a:t>
            </a:r>
          </a:p>
          <a:p>
            <a:pPr algn="ct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Build an argument detailing whether NSM’s</a:t>
            </a:r>
          </a:p>
          <a:p>
            <a:pPr algn="ct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 be deemed politically significant </a:t>
            </a:r>
          </a:p>
          <a:p>
            <a:pPr algn="ct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0207" y="1311893"/>
            <a:ext cx="1303739" cy="1294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780928"/>
            <a:ext cx="1043608" cy="872250"/>
          </a:xfrm>
          <a:prstGeom prst="rect">
            <a:avLst/>
          </a:prstGeom>
        </p:spPr>
      </p:pic>
    </p:spTree>
    <p:extLst>
      <p:ext uri="{BB962C8B-B14F-4D97-AF65-F5344CB8AC3E}">
        <p14:creationId xmlns:p14="http://schemas.microsoft.com/office/powerpoint/2010/main" val="3979040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8062" y="0"/>
            <a:ext cx="3425938"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Objective 3</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p:cNvSpPr/>
          <p:nvPr/>
        </p:nvSpPr>
        <p:spPr>
          <a:xfrm>
            <a:off x="145835" y="923330"/>
            <a:ext cx="8852359" cy="2123658"/>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Creat</a:t>
            </a:r>
            <a:r>
              <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 a list of political activities that</a:t>
            </a:r>
          </a:p>
          <a:p>
            <a:pPr algn="ctr"/>
            <a:r>
              <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operate outside of the </a:t>
            </a:r>
          </a:p>
          <a:p>
            <a:pPr algn="ctr"/>
            <a:r>
              <a:rPr lang="en-US"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a:t>
            </a:r>
            <a:r>
              <a:rPr lang="en-US"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ormal political process</a:t>
            </a:r>
            <a:endParaRPr lang="en-US"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4168" y="4590064"/>
            <a:ext cx="2231954" cy="155920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9592" y="4590063"/>
            <a:ext cx="2264831" cy="1559207"/>
          </a:xfrm>
          <a:prstGeom prst="rect">
            <a:avLst/>
          </a:prstGeom>
        </p:spPr>
      </p:pic>
      <p:sp>
        <p:nvSpPr>
          <p:cNvPr id="6" name="Rectangle 5"/>
          <p:cNvSpPr/>
          <p:nvPr/>
        </p:nvSpPr>
        <p:spPr>
          <a:xfrm>
            <a:off x="-19503" y="2955943"/>
            <a:ext cx="9311716" cy="923330"/>
          </a:xfrm>
          <a:prstGeom prst="rect">
            <a:avLst/>
          </a:prstGeom>
          <a:noFill/>
        </p:spPr>
        <p:txBody>
          <a:bodyPr wrap="non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Which, if any, are morally right?</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2057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Extract 1"/>
          <p:cNvSpPr/>
          <p:nvPr/>
        </p:nvSpPr>
        <p:spPr>
          <a:xfrm>
            <a:off x="251520" y="0"/>
            <a:ext cx="8892480" cy="6741368"/>
          </a:xfrm>
          <a:prstGeom prst="flowChartExtra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 name="Straight Connector 3"/>
          <p:cNvCxnSpPr/>
          <p:nvPr/>
        </p:nvCxnSpPr>
        <p:spPr>
          <a:xfrm>
            <a:off x="3563888" y="1700808"/>
            <a:ext cx="23042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577716" y="3068960"/>
            <a:ext cx="4240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19672" y="4365104"/>
            <a:ext cx="61206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71600" y="5661248"/>
            <a:ext cx="7416824"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56812" y="1556792"/>
            <a:ext cx="178106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VCOP</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821453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81131425"/>
              </p:ext>
            </p:extLst>
          </p:nvPr>
        </p:nvGraphicFramePr>
        <p:xfrm>
          <a:off x="0" y="2492896"/>
          <a:ext cx="9144000" cy="2392040"/>
        </p:xfrm>
        <a:graphic>
          <a:graphicData uri="http://schemas.openxmlformats.org/drawingml/2006/table">
            <a:tbl>
              <a:tblPr firstRow="1" bandRow="1">
                <a:tableStyleId>{5C22544A-7EE6-4342-B048-85BDC9FD1C3A}</a:tableStyleId>
              </a:tblPr>
              <a:tblGrid>
                <a:gridCol w="3048000"/>
                <a:gridCol w="3048000"/>
                <a:gridCol w="3048000"/>
              </a:tblGrid>
              <a:tr h="478408">
                <a:tc>
                  <a:txBody>
                    <a:bodyPr/>
                    <a:lstStyle/>
                    <a:p>
                      <a:r>
                        <a:rPr lang="en-GB" dirty="0" smtClean="0"/>
                        <a:t>View</a:t>
                      </a:r>
                      <a:endParaRPr lang="en-GB" dirty="0"/>
                    </a:p>
                  </a:txBody>
                  <a:tcPr/>
                </a:tc>
                <a:tc>
                  <a:txBody>
                    <a:bodyPr/>
                    <a:lstStyle/>
                    <a:p>
                      <a:r>
                        <a:rPr lang="en-GB" dirty="0" smtClean="0"/>
                        <a:t>Explanation (group 0)</a:t>
                      </a:r>
                      <a:endParaRPr lang="en-GB" dirty="0"/>
                    </a:p>
                  </a:txBody>
                  <a:tcPr/>
                </a:tc>
                <a:tc>
                  <a:txBody>
                    <a:bodyPr/>
                    <a:lstStyle/>
                    <a:p>
                      <a:r>
                        <a:rPr lang="en-GB" dirty="0" smtClean="0"/>
                        <a:t>Justification?</a:t>
                      </a:r>
                      <a:r>
                        <a:rPr lang="en-GB" baseline="0" dirty="0" smtClean="0"/>
                        <a:t> (Group N)</a:t>
                      </a:r>
                      <a:endParaRPr lang="en-GB" dirty="0"/>
                    </a:p>
                  </a:txBody>
                  <a:tcPr/>
                </a:tc>
              </a:tr>
              <a:tr h="478408">
                <a:tc>
                  <a:txBody>
                    <a:bodyPr/>
                    <a:lstStyle/>
                    <a:p>
                      <a:r>
                        <a:rPr lang="en-GB" dirty="0" smtClean="0"/>
                        <a:t>Conservative</a:t>
                      </a:r>
                      <a:endParaRPr lang="en-GB" dirty="0"/>
                    </a:p>
                  </a:txBody>
                  <a:tcPr/>
                </a:tc>
                <a:tc>
                  <a:txBody>
                    <a:bodyPr/>
                    <a:lstStyle/>
                    <a:p>
                      <a:endParaRPr lang="en-GB" dirty="0"/>
                    </a:p>
                  </a:txBody>
                  <a:tcPr/>
                </a:tc>
                <a:tc>
                  <a:txBody>
                    <a:bodyPr/>
                    <a:lstStyle/>
                    <a:p>
                      <a:endParaRPr lang="en-GB" dirty="0"/>
                    </a:p>
                  </a:txBody>
                  <a:tcPr/>
                </a:tc>
              </a:tr>
              <a:tr h="478408">
                <a:tc>
                  <a:txBody>
                    <a:bodyPr/>
                    <a:lstStyle/>
                    <a:p>
                      <a:r>
                        <a:rPr lang="en-GB" dirty="0" smtClean="0"/>
                        <a:t>Liberal </a:t>
                      </a:r>
                      <a:endParaRPr lang="en-GB" dirty="0"/>
                    </a:p>
                  </a:txBody>
                  <a:tcPr/>
                </a:tc>
                <a:tc>
                  <a:txBody>
                    <a:bodyPr/>
                    <a:lstStyle/>
                    <a:p>
                      <a:endParaRPr lang="en-GB"/>
                    </a:p>
                  </a:txBody>
                  <a:tcPr/>
                </a:tc>
                <a:tc>
                  <a:txBody>
                    <a:bodyPr/>
                    <a:lstStyle/>
                    <a:p>
                      <a:endParaRPr lang="en-GB"/>
                    </a:p>
                  </a:txBody>
                  <a:tcPr/>
                </a:tc>
              </a:tr>
              <a:tr h="478408">
                <a:tc>
                  <a:txBody>
                    <a:bodyPr/>
                    <a:lstStyle/>
                    <a:p>
                      <a:r>
                        <a:rPr lang="en-GB" dirty="0" smtClean="0"/>
                        <a:t>Radical</a:t>
                      </a:r>
                      <a:endParaRPr lang="en-GB" dirty="0"/>
                    </a:p>
                  </a:txBody>
                  <a:tcPr/>
                </a:tc>
                <a:tc>
                  <a:txBody>
                    <a:bodyPr/>
                    <a:lstStyle/>
                    <a:p>
                      <a:endParaRPr lang="en-GB"/>
                    </a:p>
                  </a:txBody>
                  <a:tcPr/>
                </a:tc>
                <a:tc>
                  <a:txBody>
                    <a:bodyPr/>
                    <a:lstStyle/>
                    <a:p>
                      <a:endParaRPr lang="en-GB"/>
                    </a:p>
                  </a:txBody>
                  <a:tcPr/>
                </a:tc>
              </a:tr>
              <a:tr h="478408">
                <a:tc>
                  <a:txBody>
                    <a:bodyPr/>
                    <a:lstStyle/>
                    <a:p>
                      <a:r>
                        <a:rPr lang="en-GB" dirty="0" smtClean="0"/>
                        <a:t>Feminist</a:t>
                      </a:r>
                      <a:endParaRPr lang="en-GB" dirty="0"/>
                    </a:p>
                  </a:txBody>
                  <a:tcPr/>
                </a:tc>
                <a:tc>
                  <a:txBody>
                    <a:bodyPr/>
                    <a:lstStyle/>
                    <a:p>
                      <a:endParaRPr lang="en-GB" dirty="0"/>
                    </a:p>
                  </a:txBody>
                  <a:tcPr/>
                </a:tc>
                <a:tc>
                  <a:txBody>
                    <a:bodyPr/>
                    <a:lstStyle/>
                    <a:p>
                      <a:endParaRPr lang="en-GB" dirty="0"/>
                    </a:p>
                  </a:txBody>
                  <a:tcPr/>
                </a:tc>
              </a:tr>
            </a:tbl>
          </a:graphicData>
        </a:graphic>
      </p:graphicFrame>
      <p:sp>
        <p:nvSpPr>
          <p:cNvPr id="3" name="Rectangle 2"/>
          <p:cNvSpPr/>
          <p:nvPr/>
        </p:nvSpPr>
        <p:spPr>
          <a:xfrm>
            <a:off x="-13955" y="1196752"/>
            <a:ext cx="910627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Benyon</a:t>
            </a: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(1987)-Explaining Riots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076918"/>
            <a:ext cx="2048807" cy="1789435"/>
          </a:xfrm>
          <a:prstGeom prst="rect">
            <a:avLst/>
          </a:prstGeom>
        </p:spPr>
      </p:pic>
    </p:spTree>
    <p:extLst>
      <p:ext uri="{BB962C8B-B14F-4D97-AF65-F5344CB8AC3E}">
        <p14:creationId xmlns:p14="http://schemas.microsoft.com/office/powerpoint/2010/main" val="2025514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3585" y="1239143"/>
            <a:ext cx="7678770" cy="923330"/>
          </a:xfrm>
          <a:prstGeom prst="rect">
            <a:avLst/>
          </a:prstGeom>
          <a:noFill/>
        </p:spPr>
        <p:txBody>
          <a:bodyPr wrap="non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Check your understanding</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Rectangle 2"/>
          <p:cNvSpPr/>
          <p:nvPr/>
        </p:nvSpPr>
        <p:spPr>
          <a:xfrm>
            <a:off x="128775" y="4149080"/>
            <a:ext cx="9015225" cy="2585323"/>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Group N produce a conclusion to this essay</a:t>
            </a:r>
          </a:p>
          <a:p>
            <a:pPr algn="ct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Group O produce an introduction to this essay</a:t>
            </a:r>
          </a:p>
          <a:p>
            <a:pPr algn="ct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Rectangle 3"/>
          <p:cNvSpPr/>
          <p:nvPr/>
        </p:nvSpPr>
        <p:spPr>
          <a:xfrm>
            <a:off x="164001" y="2636912"/>
            <a:ext cx="9092938" cy="1077218"/>
          </a:xfrm>
          <a:prstGeom prst="rect">
            <a:avLst/>
          </a:prstGeom>
          <a:noFill/>
        </p:spPr>
        <p:txBody>
          <a:bodyPr wrap="none" lIns="91440" tIns="45720" rIns="91440" bIns="45720">
            <a:spAutoFit/>
          </a:bodyPr>
          <a:lstStyle/>
          <a:p>
            <a:pPr algn="ctr"/>
            <a:r>
              <a:rPr lang="en-US"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Compare and contrast views about the </a:t>
            </a:r>
          </a:p>
          <a:p>
            <a:pPr algn="ctr"/>
            <a:r>
              <a:rPr lang="en-US"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a:t>
            </a:r>
            <a:r>
              <a:rPr lang="en-US"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easons behind the riots in England in summer 2011</a:t>
            </a:r>
            <a:endParaRPr lang="en-US" sz="3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1"/>
            <a:ext cx="1362009" cy="1352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8234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68760"/>
            <a:ext cx="9144000" cy="5324535"/>
          </a:xfrm>
          <a:prstGeom prst="rect">
            <a:avLst/>
          </a:prstGeom>
        </p:spPr>
        <p:txBody>
          <a:bodyPr wrap="square">
            <a:spAutoFit/>
          </a:bodyPr>
          <a:lstStyle/>
          <a:p>
            <a:r>
              <a:rPr lang="en-GB" sz="2000" dirty="0">
                <a:solidFill>
                  <a:srgbClr val="FF0000"/>
                </a:solidFill>
              </a:rPr>
              <a:t>Students who originally knew none of the answers, after filling in one or two of the </a:t>
            </a:r>
            <a:r>
              <a:rPr lang="en-GB" sz="2000" dirty="0" smtClean="0">
                <a:solidFill>
                  <a:srgbClr val="FF0000"/>
                </a:solidFill>
              </a:rPr>
              <a:t>answers become </a:t>
            </a:r>
            <a:r>
              <a:rPr lang="en-GB" sz="2000" dirty="0">
                <a:solidFill>
                  <a:srgbClr val="FF0000"/>
                </a:solidFill>
              </a:rPr>
              <a:t>a resource for others because they have become "someone who knows</a:t>
            </a:r>
            <a:r>
              <a:rPr lang="en-GB" sz="2000" dirty="0" smtClean="0">
                <a:solidFill>
                  <a:srgbClr val="FF0000"/>
                </a:solidFill>
              </a:rPr>
              <a:t>.”</a:t>
            </a:r>
            <a:endParaRPr lang="en-GB" sz="2000" dirty="0">
              <a:solidFill>
                <a:srgbClr val="FF0000"/>
              </a:solidFill>
            </a:endParaRPr>
          </a:p>
          <a:p>
            <a:r>
              <a:rPr lang="en-GB" sz="2000" b="1" dirty="0">
                <a:solidFill>
                  <a:srgbClr val="00B050"/>
                </a:solidFill>
              </a:rPr>
              <a:t>Questions – Find someone who...</a:t>
            </a:r>
          </a:p>
          <a:p>
            <a:r>
              <a:rPr lang="en-GB" sz="2000" dirty="0"/>
              <a:t>1. Can explain the difference between the Marxist theory of the distribution of</a:t>
            </a:r>
          </a:p>
          <a:p>
            <a:r>
              <a:rPr lang="en-GB" sz="2000" dirty="0"/>
              <a:t>power in society and elite theory</a:t>
            </a:r>
          </a:p>
          <a:p>
            <a:r>
              <a:rPr lang="en-GB" sz="2000" dirty="0"/>
              <a:t>2. Can define ‘the state’</a:t>
            </a:r>
          </a:p>
          <a:p>
            <a:r>
              <a:rPr lang="en-GB" sz="2000" dirty="0"/>
              <a:t>3. Give 6 factors which may influence voting behaviour</a:t>
            </a:r>
          </a:p>
          <a:p>
            <a:r>
              <a:rPr lang="en-GB" sz="2000" dirty="0"/>
              <a:t>4. Can name the political ideologies associated with the 3 main political parties</a:t>
            </a:r>
          </a:p>
          <a:p>
            <a:r>
              <a:rPr lang="en-GB" sz="2000" dirty="0"/>
              <a:t>5. Knows the difference between ‘left wing and right wing’ ideas and can give 2</a:t>
            </a:r>
          </a:p>
          <a:p>
            <a:r>
              <a:rPr lang="en-GB" sz="2000" dirty="0"/>
              <a:t>ideas as examples</a:t>
            </a:r>
          </a:p>
          <a:p>
            <a:r>
              <a:rPr lang="en-GB" sz="2000" dirty="0"/>
              <a:t>6. Can explain the pluralist view of the role of the state and give an example of a</a:t>
            </a:r>
          </a:p>
          <a:p>
            <a:r>
              <a:rPr lang="en-GB" sz="2000" dirty="0"/>
              <a:t>pluralist theorist</a:t>
            </a:r>
          </a:p>
          <a:p>
            <a:r>
              <a:rPr lang="en-GB" sz="2000" dirty="0"/>
              <a:t>7. Can define globalisation</a:t>
            </a:r>
          </a:p>
          <a:p>
            <a:r>
              <a:rPr lang="en-GB" sz="2000" dirty="0"/>
              <a:t>8. Can explain the difference between old politics and new politics</a:t>
            </a:r>
          </a:p>
          <a:p>
            <a:r>
              <a:rPr lang="en-GB" sz="2000" dirty="0"/>
              <a:t>9. Can explain what an NSM is and how it is different from a pressure group</a:t>
            </a:r>
          </a:p>
          <a:p>
            <a:r>
              <a:rPr lang="en-GB" sz="2000" dirty="0"/>
              <a:t>10. Can give you an understandable definition of postmodernism</a:t>
            </a:r>
          </a:p>
        </p:txBody>
      </p:sp>
      <p:sp>
        <p:nvSpPr>
          <p:cNvPr id="3" name="Rectangle 2"/>
          <p:cNvSpPr/>
          <p:nvPr/>
        </p:nvSpPr>
        <p:spPr>
          <a:xfrm>
            <a:off x="3851920" y="345430"/>
            <a:ext cx="3362267" cy="923330"/>
          </a:xfrm>
          <a:prstGeom prst="rect">
            <a:avLst/>
          </a:prstGeom>
          <a:noFill/>
        </p:spPr>
        <p:txBody>
          <a:bodyPr wrap="non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Homework</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4705368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41363"/>
            <a:ext cx="5112568" cy="6494085"/>
          </a:xfrm>
          <a:prstGeom prst="rect">
            <a:avLst/>
          </a:prstGeom>
        </p:spPr>
        <p:txBody>
          <a:bodyPr wrap="square">
            <a:spAutoFit/>
          </a:bodyPr>
          <a:lstStyle/>
          <a:p>
            <a:pPr>
              <a:defRPr/>
            </a:pPr>
            <a:r>
              <a:rPr lang="en-US"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cs typeface="Arial" charset="0"/>
              </a:rPr>
              <a:t>Objectives</a:t>
            </a:r>
          </a:p>
          <a:p>
            <a:pPr>
              <a:defRPr/>
            </a:pP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cs typeface="Arial" charset="0"/>
            </a:endParaRPr>
          </a:p>
          <a:p>
            <a:pPr>
              <a:defRPr/>
            </a:pP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cs typeface="Arial" charset="0"/>
            </a:endParaRPr>
          </a:p>
          <a:p>
            <a:pPr>
              <a:defRPr/>
            </a:pP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cs typeface="Arial" charset="0"/>
            </a:endParaRPr>
          </a:p>
          <a:p>
            <a:pPr>
              <a:defRPr/>
            </a:pP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1</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a:t>
            </a:r>
            <a:r>
              <a:rPr lang="en-GB" sz="2800" dirty="0">
                <a:solidFill>
                  <a:prstClr val="black"/>
                </a:solidFill>
              </a:rPr>
              <a:t> </a:t>
            </a:r>
            <a:r>
              <a:rPr lang="en-GB" dirty="0">
                <a:solidFill>
                  <a:prstClr val="black"/>
                </a:solidFill>
              </a:rPr>
              <a:t>Understand why young people may increasingly access politics through NSM’s.</a:t>
            </a:r>
          </a:p>
          <a:p>
            <a:pPr>
              <a:defRPr/>
            </a:pPr>
            <a:endPar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endParaRPr>
          </a:p>
          <a:p>
            <a:pPr>
              <a:defRPr/>
            </a:pP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endParaRPr>
          </a:p>
          <a:p>
            <a:pPr>
              <a:defRPr/>
            </a:pP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endParaRPr>
          </a:p>
          <a:p>
            <a:pPr>
              <a:defRPr/>
            </a:pP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endParaRPr>
          </a:p>
          <a:p>
            <a:pPr>
              <a:defRPr/>
            </a:pP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2</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a:t>
            </a:r>
            <a:r>
              <a:rPr lang="en-GB" dirty="0">
                <a:solidFill>
                  <a:prstClr val="black"/>
                </a:solidFill>
              </a:rPr>
              <a:t> Describe the connection between NSM’s and Postmodernism</a:t>
            </a:r>
          </a:p>
          <a:p>
            <a:pPr>
              <a:defRPr/>
            </a:pP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 </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endParaRPr>
          </a:p>
          <a:p>
            <a:pPr>
              <a:defRPr/>
            </a:pP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endParaRPr>
          </a:p>
          <a:p>
            <a:pPr>
              <a:defRPr/>
            </a:pP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endParaRPr>
          </a:p>
          <a:p>
            <a:pPr>
              <a:defRPr/>
            </a:pP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endParaRPr>
          </a:p>
          <a:p>
            <a:pPr>
              <a:defRPr/>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3. </a:t>
            </a:r>
            <a:r>
              <a:rPr lang="en-GB" dirty="0">
                <a:solidFill>
                  <a:prstClr val="black"/>
                </a:solidFill>
              </a:rPr>
              <a:t>Explain how societies members may take direct action outside of the political process. </a:t>
            </a:r>
          </a:p>
          <a:p>
            <a:pPr>
              <a:defRPr/>
            </a:pP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cs typeface="Arial" charset="0"/>
            </a:endParaRPr>
          </a:p>
          <a:p>
            <a:pPr>
              <a:defRPr/>
            </a:pP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cs typeface="Arial" charset="0"/>
            </a:endParaRPr>
          </a:p>
          <a:p>
            <a:pPr>
              <a:defRPr/>
            </a:pP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cs typeface="Arial" charset="0"/>
            </a:endParaRPr>
          </a:p>
          <a:p>
            <a:pPr>
              <a:defRPr/>
            </a:pPr>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cs typeface="Arial" charset="0"/>
              </a:rPr>
              <a:t> </a:t>
            </a:r>
          </a:p>
        </p:txBody>
      </p:sp>
      <p:sp>
        <p:nvSpPr>
          <p:cNvPr id="3" name="Flowchart: Process 2"/>
          <p:cNvSpPr/>
          <p:nvPr/>
        </p:nvSpPr>
        <p:spPr>
          <a:xfrm>
            <a:off x="5867400" y="2295525"/>
            <a:ext cx="865188" cy="792163"/>
          </a:xfrm>
          <a:prstGeom prst="flowChartProcess">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 name="Flowchart: Process 3"/>
          <p:cNvSpPr/>
          <p:nvPr/>
        </p:nvSpPr>
        <p:spPr>
          <a:xfrm>
            <a:off x="5867400" y="4032250"/>
            <a:ext cx="865188" cy="792163"/>
          </a:xfrm>
          <a:prstGeom prst="flowChartProcess">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Flowchart: Process 4"/>
          <p:cNvSpPr/>
          <p:nvPr/>
        </p:nvSpPr>
        <p:spPr>
          <a:xfrm>
            <a:off x="5867400" y="5791200"/>
            <a:ext cx="865188" cy="792163"/>
          </a:xfrm>
          <a:prstGeom prst="flowChartProcess">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3558" name="AutoShape 2" descr="data:image/jpeg;base64,/9j/4AAQSkZJRgABAQAAAQABAAD/2wCEAAkGBhQQEBAQEBAREBAUDxAUFRAQFBAQFRAQFBQVFBQQFBQXHCYeFxkjGhQSHy8hIygpLy0sFR4xNTAqNyYrLCkBCQoKDgwOGg8PGiwhHyQyLC8tLyksKSwvLi8pLCwsLCwsLC0sLCw0Ly0xLCwsLCksKSopLCwsLCwsLykpLCwpLP/AABEIAOEA4QMBIgACEQEDEQH/xAAcAAEAAQUBAQAAAAAAAAAAAAAAAwECBAUGBwj/xABFEAACAQICBQgHBQUHBQEAAAAAAQIDEQQSBSExQVEGBxMyYXGBkRQiUnKhscFCYoKS0QgVorLwIzNDY8LS4URTVIPxNP/EABsBAQACAwEBAAAAAAAAAAAAAAAEBQECAwYH/8QAMhEAAgEDAgIHCAMBAQEAAAAAAAECAwQREiEFMQYTQVFh0eEUIjJxgbHB8EKRoWLxUv/aAAwDAQACEQMRAD8A9xAAAAAAAAAAAAAAAAAAAAAAAAAAAAAAAAAAAAAAAAAAAAAAAAAAAAAAAAAAIq2JjBXlJJdrsASlLmrqabvqpwcu2XqL9fgWZsRPhBdiS+Mr/Igzv6EXpT1Puim/sbqDNvmKZjUfuqcutVk/xS+UbIfuCL2yT705fNnP22o/hoy+ulfkzoXebjMMxp1oCK2NLujb5MfuicerVkvxTXzbHttRfFRl9HF/kaF3m4uVNNlxEPtZ/eSl/LZl9PTLWqpTa7Y+t8HZr4m8eIUG8Sbi/wDpNffb/TGhm2BBh8ZGorxkn9O9bicnJ55GgABkAAAAAAAAAAAAAAAAAAAAAAsqVVFNtpJLW3qsiLF4yNON5eCWtt8EjVKM67vPVFPVFa0v90vgiFdXkKGI85Pkl+7LxN4xbJq2k5TeWivxtfJfV/EUdF3eapJyl33+O7wsZdKmoqyVvqXZiA4Srb13n/lfD6/XbwN845FadNR6qS7i+5HmGYkxkoLEVhGpJcXI8wzG3WGMElxcjzDMOsGCS5bOClqaT7y3MMxiUlJYZkw6+i03mg3GS2a3q7mtaL8NiKkdUlntttZSS42WqS7rPsZk5iOotjNbaMKMvc2T7Oz6Ls+gllmVQxCmrxd1/WokMF0btyi8lRbd6l7y39+35E2GxWa8ZLLNbYv5p712/wDwtDmZAAAAAAAAAAAAAAAAAABj4zFqnHM/Bb5PckS1aiim27JK7b3I57EYh1ZZ3s2RXBce9/oV3Eb+NlS1vdvku9m8IamX0oSqzzTev4QXsx/XebOKsrLUiHD08sUt+/vJLlLaxkk6tV5nLm/x8kdpdy5F9zhucTnUo6KXRQiq+McU1RvaNNPZOq1s4qK1vsWs3PLXlRHRuCrYqVnKKy04P7daWqEe6+t9kWfKeMxlTE1Z1akpVa1SblKT1ynOT/rUXFtT6z3nyOUng6bS3OzpPEybeMqUlfVDD2oRj2LL6z8WyLR3OlpOg0446tNezWarxfY1UT+B1XI7mJrYhRq4+bwtN2aoxSdaS+9fVT8bvsR6lorms0bhksuCp1Ze3iL12+20vVXgkdp3FGG2Mmqizl+Q/PrTxMo0NIRhhqsmlGvC6oze5TT10323a7j1e5qHyWwdsvoOEtw9HoW/lNjQpKEYwhFRhGKjGMVZRitSiluRBqVYN5isG6RFpXS9LC0Z18RUjSpQV5Tk9XYktrb2JLWzxHlXz/16kpU9HU40KetKtVjGpVl95Rfqw7nmZ7Zj9GUsQoqvRp1lGWaMasI1FGVrZkpJq9t5h1eSeDmrSwOEa7cPR/2m1OtCO8lkNM+Za/OLpKcs0tI4q/3as4L8sbI6Hk3z4Y/DSSrzWNo74VrKdvu1Ur397Mj1LTnMro7Ep9HSlhKj2ToSeW/bTleNu6x45y25rcVoy9SSVfDX1YiknaN9iqR2wfmu0nQq0auxo00fRfJblZQ0lh1iMNK62ThLVOlO13Ca3Pt2Pcbg+U+bnllLRmNhVu+gm1CvDdKk317e1HrLxW9n1PCqpJOLTTSaa1pp6012EO4h1UvA2W5LDWtXWj8YlalJVEmnlmurJbYveu1cUQTm01JbviifN9uOx7Vw7Sfb1VUj4o1ksF+FxOa8ZK042utq17JJ70/62MyTCxNLMlOH95Hq8JLfB9j+DsyfC4hVIqS8U9qa1NPtT1Eg1JgAAAAAAAAAAAACLE1lCMpPYk2GDV6XxOZqktis5f6Y/XwXExaEbyRGm3dy6zd33vd4bPAmwvW8D5xe3ftl6n/FPC+S8ydCOmJnXFyy4uXWs5YPEf2gtOuVfC4KL9WnTdaa4zqNxh4qMX+c6Tmn5sI4OEMbi4KWMklKEJa/RovY7f8Aca2v7Ozbc1uheT60lyix+MqrNh8JXjCKetTrU0oQj3LJKb7cvE9cuWFav1dONKPdv9TRLLyX3Fyy4uV+s3L7i5ZcXGsF9xcsuLjWC+5bVpqUXGSUoyTTjJJqUXqaaepopcXGsYPnvnZ5tPQJ+lYWL9DqStKO30ao9kfce57tnC/qXM/p54rRVDM7zoOVCXG0LOm/ySgvwnU6T0dTxNGpQrRz0qkHCUeMXvXBranxSPNuaDATwGN0ro2o79HKlUg/bh60VUXfGVNlg6/XUGpc4/Y0xhnqty2nV6N8YvauHaUuLkOncSpy1I2ayZEKijZp3g9j4dhZOXRVFNdSo1GS4VPsy8VqfalxMCvNwd460160dz/RmVQrRqwcG9TVu1cH3p2fgXNpxClcScFtJc15HKUHHc2wMTRmIcoWl14txl70dT/UyywNAAAAAAAAAAarTdXqU+LzP3Y2fzcfI2pz+kKmatL7qjHx6z/mXkVfFq/UWk5LnyX12OlNZkiEvoStJFgPmkJOE1LuJ73RnXKpkUJ3Rdc9LGqpLKOGDT8kdD+i4azVqlWrWxFXc3UrTc7Pui4R/Cbq5bcXN5VXJtsxguuLltxc11mS64uW3FxrBdcXLbi41guuLltxcawXXNLX0RbSNHGRXWwtbD1bb0pQq0pPucai/EjcXFzaNVx5GMF1xctuUlOxo6mFlmcEOJevuRjq8Xmj5cS9u+sFB7RONbrYPDzsdtKxhmZo/FLptWyrC7XCpCyfmnHyN0cs5ZXGfs1IPz9R/wA3wOoi9R9K4dd+128ar59vzRAnHTLBUAE80AAAAAAKSOZcrynLjUn8JNL4JHSyOXoO8U+Kv56/qeY6Syxbxj3y+yZIoL3iyMrPxJk7lrgEjve8Hp8QoQr0dptL5Pbt8yDSuZUZuEt1kkhOxkRncxUyqZ419dZz6urFr97C1TjUWYsyri5AqvEvU0SY3EZcmNJJcXLLi501mMF9xcsuLmdYwX3Fyy4uNYwX3Fyy4uNYwX3FyNzLHV4HKVxGPNmdJM52IJzuWtlGzjCNe+n1dGOf3tZiUo01mTDlYiUrtd5c4lYxPVU+EUuHWlStU96el/JZWNvMrZXMq9SMY7LJbiY3hNfcl52bXxsdHgKuanCXGKZoVG+rjq8za8n53w1F/cj8jl0ZnmjOHc/uvQmXC3RsQAeqI4AAAAABbI5fDr1IrgkvLUdTI5lRs5LhUmv4n/weY6Sxzbxl3S/DJFD4i6KK5RT2k+Qsej1z1tmovnHbyIN3TxUb7yDKMhPkGQtri2o3MdFWKaI8JSg8xeDHcShk5CjpHlbrovF7288eD8/QnwvX/NGOmVzsleHKPDso6vA7+lyjn5P9f+EmNzTl2lmdjpCvQsp0T4ER2d9HnTl/TOnWU32odIM7HQvgVVBmY2V9LlTl/TDqU12otzspclWHfEuVAm0uA39X4lj5v/05yuaa5EBVRMhUxkL216MUo715avBbLz+xFqXkntFYIMgyk+QZD1FGhSoR0UopLwIE3KbzLcgylrRkuJjNnnOk11ot1RXOT/xeuCZZU/f1dwUrNPg7mz5OK2Go+5H5I0+JnaE3whN/ws3+iaeWjTXCKIvRmOKVSXivt6ku45ozAAerI4AAAAAAOextPLVqLjll5rL84/E6E1GmqNnCffF+OtfFfxFVxeh19pOK5rf+jpSeJI17V9Rr+TfKSNarWwVaSjjcO7Si9XT0dTp4mC3pxcbrc291jYnmHPJoapT6DSuGlKnWoNQnOm3GUYt/2dS64Sbi/fR5Xo9edRcdXLlP79nkd7inrjnuPX+jHRnk/Ijn3pzUaOk10VTUliqcW4T7akFrg+2N12I9aweKp1oRq0akKtOSvGdOUZxkuySdj6JkrHDBb0ZXoyfIMgyY0kHRjoyfIMgyNJB0Y6MnyDIMjSQdGU6MyMgyDI0kHRjoyfIMgyNJB0Y6MnyDIMjSY/RjozG07p/D4Gk62KrQow3ZutN+zCK1yfYkeD8veeStj82GwSnh8NJ5W1/fV09WWTXUi/ZW3e3sMOWDKhk9aw/KuGLxdTD4VqpSw6vXrx1xdWV1DD03seyUpP7qS2s25znIDkz+78DSoyVqsv7Sq/8ANkleP4VaPh2nRny/jF57XcykuS2X08y2o01COCDGK8cu+c4R/izP4RfmdVShaKXBI5zCUukxFOO6EXN98tUfgn+Y6Y9nwSh1NnHPN7/3y/wjVXmQABcnIAAAAAAEGNw/SQlHivJ7U/OxODDWVuDl4virPWmuDWprzIcfgYV6VSjVjmp1IShKPGMlZ+JstKYbJPOurOyfZPd5rV3pcTFPmPErSVlctLlzj++BYU5a4nyvyn0BPA4qrhqm2EvVlsVSm9cJrvVvG63FNB8psTgZ58JiKtCW/JL1Ze9B+rLxTPbudbkT6dhumoxviqEW4pbatLbKl2ta2vFbz5+aPecMvleUFP8Aktn8/Uh1IaXg9e0D+0TiIWjjMNTxC1f2lJ9BO3Fx1xb7sp32iOfDRleynVqYaT+ziKckr+/DNHzaPmIFpk5YPszR3KDC4n/8+Kw9bsp1ac35J3NlkPiK5s8FypxdG3Q4zE0rbqdarFeSlYZGD7KyDoz5Rw3O5pWn1dIVX76pVP54s2dDn40rHbWpVPfoUl/KkMjCPpvox0Z84w/aH0ktsMG++lU+lQrL9ojSL2U8Gv8A1VfrUGRhH0b0ZTIfMON58tK1NSxMKS/yqNJfGSbOY0ryvxmKv6RjMRVT+zOpPL+RPL8BkYR9Qae5xdH4K6r4ylnX+FSfTVL8HGF7eNjyzlR+0PUnmho7DqktnT4i0598aa9WPi5dx40BkYM3Suma2LqOria1StUf26knJ24LguxajuuZzkf6TifTKsb0MPJZb7KmI2xXao6pd+U4zk3oCpjsTTw1FetN65PZTgutUl2JfRbz6a0Hoang8PSw1FWhTja72yltlOXa3dvvPO8d4j7PS6qD96X+Lv8AwiRRhqeWZ5SUkk29SSbb4Ja2ypDKk6s40VvtKb4QvdR8Xr7kuJ43h1m7uvGmuXb8iTOWlZNpydw7yyqyVpVJXtwWxLwVl4G4LadNRSS2JWLj6kkorCK8AAyAAAAAAAAACLE4dVIuMtjX9M56dNxk4S6y3+0t0jpjC0jgOkV1qmuq/o+xlZxPh8b2lp/kuT/e86U56GaY8b50ubKfSvGYGlKpGpJurQpq7hUevpIRW2L3pbH2PV7EntTVpJ2cXuf1XaVPB21xW4bcbrdbNd6/eTJkoqpE+TMTo2rS1VaNSn78Jw+aMex9cSop6nrXB6zAxXJfDVf7zCYefbKlTb87XPpNpcUrumqlKW3+rwZUzqSpy0yR8rWB9KYjmw0dU24KmvcdSn/LJGurcy+j5bKdaHu1pf6kyVoZqriJ89g94q8xWCeyrio/jpP50zHfMJht2KxPlSf0MaGbddE8PB7euYTDf+Vify0l9CSHMNhFtxGKfc6Mf9DGhjronhoPfaXMhgFteJl31Yr5QRnUOaHR0P8ApnP36tZ/BSSGhmHXifOlifA4GdepClShKpUnJRjCKu23sR9L4fkHgaWuOBw6fGVOM3/Fc2+GwUKf93ThDshGMPkir4lxGnYw3eZPkvPwO1Fuq9lt3nN833IaOjMPaVpYmok6tRa7cKUH7K+L18LdWCyrVUIuUnZLxbe6KW9nzecq15Wy/elIstoopXrZFe123aMfalw+r7Db6E0c6cXKeupN5pPte4w9D6Nc5KvVVtXqQ25I/rxf/Bvz6HwrhysqWH8T5v8ABCqT1sAAtjmAAAAAAAAAAAAAAAYOkNGqp60XlqLZLs9lrejTO6eWSyz9niuMXvR05j4vAxqq0l3NamnxT3FXxDhlK9j720ux/vYdIVHA0JfCpbbsK4nBzpbU6kPbivWXvR3968iGE1JXTTXZu7HwZ4yVC94TU1x5d63T+fqSXoqrDM+FJS1rWXejGBGVtmruMmlpCS2pS79R6C16T0pLFeOl963Xn9yJKz/+Sb0YejF8NJR3xa7rMv8A3hT+95FzHjFnJZVRfY5ezS7iH0YejEr0jDhJ+C/UhnpP2Yeb/Q51ON2dNb1E/luFayfYV9GIarUe19hHUxMpbX4LUiIoLzpPJrTbxx4vyJELNfyKuVyhSTsm20ktrbSS8WQ06k6ry0I3/wAyStFdy2y8bLvKGhZ3XEKmpZeecnyJTlGmsF9euoJXu2+rFdafd+pl6M0PKclVr7urTWyK+r7TL0doONN55t1Kj2ylrNoe54dwqlZLK3l2vyIk6jmUSKgFscwAAAAAAAAAAAAAAAAAAAAA0a/FaGhN5leE/bhqfjxNgDDSawwc9W0ZWhsUay/JL9H5IxZYjL14zp+9Fv4xudWWygntSZU3HBbOtu44fht6HVVZI5WGLg9k4PszRT8nrJoq+zX3azeVdF0pdanF+Biz5NYd7aUfJFZLozRfwza+i9DdXD7jXOL4eeoiniYR2zgu+Uflc2keS+HX+FHyRkUtC0Y7KcfIxHozSXxTb+i9TPtD7jn/AE+D6uab4QjJ/F2XxJqWHr1OpSVNe1UeZ/lVkvidJTw8Y7IpeBIWdDglnR305fjv6HN1ZM0uH5Nq6lWm6slsvsXcti8Db06SirRSS7C8FukorCOQABkAAAAAAAAAAAAAAAAAAAAAAAAAAAAAAAAAAAAAAAAAAAAAAAAAAAAAAAAAAAAAAAAAAAAAAAAAAAAAAAAAAAAAAAAAAAAAAAAAAAAAAH//2Q=="/>
          <p:cNvSpPr>
            <a:spLocks noChangeAspect="1" noChangeArrowheads="1"/>
          </p:cNvSpPr>
          <p:nvPr/>
        </p:nvSpPr>
        <p:spPr bwMode="auto">
          <a:xfrm>
            <a:off x="63500" y="-1041400"/>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2355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1050" y="1196975"/>
            <a:ext cx="877888"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9925" y="2270125"/>
            <a:ext cx="901700" cy="431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6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8175" y="2268538"/>
            <a:ext cx="901700" cy="431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6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9463" y="1265238"/>
            <a:ext cx="792162" cy="785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63"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83575" y="1265238"/>
            <a:ext cx="876300"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64" name="Rectangle 6"/>
          <p:cNvSpPr>
            <a:spLocks noChangeArrowheads="1"/>
          </p:cNvSpPr>
          <p:nvPr/>
        </p:nvSpPr>
        <p:spPr bwMode="auto">
          <a:xfrm>
            <a:off x="4572000" y="23813"/>
            <a:ext cx="4572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GB" dirty="0">
              <a:solidFill>
                <a:srgbClr val="FF0000"/>
              </a:solidFill>
            </a:endParaRPr>
          </a:p>
          <a:p>
            <a:endParaRPr lang="en-GB" dirty="0">
              <a:solidFill>
                <a:srgbClr val="FF0000"/>
              </a:solidFill>
            </a:endParaRPr>
          </a:p>
          <a:p>
            <a:endParaRPr lang="en-GB" dirty="0">
              <a:solidFill>
                <a:srgbClr val="FF0000"/>
              </a:solidFill>
            </a:endParaRPr>
          </a:p>
        </p:txBody>
      </p:sp>
    </p:spTree>
    <p:extLst>
      <p:ext uri="{BB962C8B-B14F-4D97-AF65-F5344CB8AC3E}">
        <p14:creationId xmlns:p14="http://schemas.microsoft.com/office/powerpoint/2010/main" val="2646246579"/>
      </p:ext>
    </p:extLst>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000" y="1262902"/>
            <a:ext cx="9255482" cy="5078313"/>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i="1" u="sng"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Starter</a:t>
            </a:r>
          </a:p>
          <a:p>
            <a:pPr algn="ct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 grade-Using your prior knowledge and</a:t>
            </a:r>
          </a:p>
          <a:p>
            <a:pPr algn="ct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he table, state whether the following</a:t>
            </a: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are NSM’s or OSM’s. </a:t>
            </a:r>
          </a:p>
          <a:p>
            <a:pPr algn="ct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Consider offensive/defensive positions</a:t>
            </a:r>
          </a:p>
          <a:p>
            <a:pPr algn="ct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3600" b="1" dirty="0" smtClean="0">
                <a:ln w="11430"/>
                <a:solidFill>
                  <a:srgbClr val="00B050"/>
                </a:solidFill>
              </a:rPr>
              <a:t>A Grade-Provide evidence to support your view</a:t>
            </a:r>
          </a:p>
          <a:p>
            <a:pPr algn="ctr"/>
            <a:r>
              <a:rPr lang="en-US" sz="3600" b="1" dirty="0">
                <a:ln w="11430"/>
                <a:solidFill>
                  <a:srgbClr val="00B050"/>
                </a:solidFill>
              </a:rPr>
              <a:t>w</a:t>
            </a:r>
            <a:r>
              <a:rPr lang="en-US" sz="3600" b="1" dirty="0" smtClean="0">
                <a:ln w="11430"/>
                <a:solidFill>
                  <a:srgbClr val="00B050"/>
                </a:solidFill>
              </a:rPr>
              <a:t>hich includes the name of at least one</a:t>
            </a:r>
          </a:p>
          <a:p>
            <a:pPr algn="ctr"/>
            <a:r>
              <a:rPr lang="en-US" sz="3600" b="1" dirty="0" smtClean="0">
                <a:ln w="11430"/>
                <a:solidFill>
                  <a:srgbClr val="00B050"/>
                </a:solidFill>
              </a:rPr>
              <a:t>sociologist</a:t>
            </a:r>
          </a:p>
        </p:txBody>
      </p:sp>
      <p:sp>
        <p:nvSpPr>
          <p:cNvPr id="4" name="Rectangle 3"/>
          <p:cNvSpPr/>
          <p:nvPr/>
        </p:nvSpPr>
        <p:spPr>
          <a:xfrm>
            <a:off x="5718062" y="16317"/>
            <a:ext cx="3425938"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Objective 1</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5794286"/>
            <a:ext cx="1259633" cy="1052804"/>
          </a:xfrm>
          <a:prstGeom prst="rect">
            <a:avLst/>
          </a:prstGeom>
        </p:spPr>
      </p:pic>
    </p:spTree>
    <p:extLst>
      <p:ext uri="{BB962C8B-B14F-4D97-AF65-F5344CB8AC3E}">
        <p14:creationId xmlns:p14="http://schemas.microsoft.com/office/powerpoint/2010/main" val="2678275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14861" t="8050" r="42570" b="5208"/>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3008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9696" b="12122"/>
          <a:stretch/>
        </p:blipFill>
        <p:spPr>
          <a:xfrm>
            <a:off x="0" y="0"/>
            <a:ext cx="9144000" cy="6858000"/>
          </a:xfrm>
          <a:prstGeom prst="rect">
            <a:avLst/>
          </a:prstGeom>
        </p:spPr>
      </p:pic>
    </p:spTree>
    <p:extLst>
      <p:ext uri="{BB962C8B-B14F-4D97-AF65-F5344CB8AC3E}">
        <p14:creationId xmlns:p14="http://schemas.microsoft.com/office/powerpoint/2010/main" val="19904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64" y="1196752"/>
            <a:ext cx="9385903" cy="6740307"/>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Read the information attached</a:t>
            </a:r>
          </a:p>
          <a:p>
            <a:pPr algn="ctr"/>
            <a:r>
              <a:rPr lang="en-U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Is it describing an NSM or OSM?</a:t>
            </a:r>
          </a:p>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Why? B grade</a:t>
            </a:r>
          </a:p>
          <a:p>
            <a:pPr algn="ctr"/>
            <a:endPar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pPr algn="ctr"/>
            <a:r>
              <a:rPr lang="en-US" sz="5400" b="1" cap="none" spc="0" dirty="0" smtClean="0">
                <a:ln w="10541" cmpd="sng">
                  <a:solidFill>
                    <a:srgbClr val="7D7D7D">
                      <a:tint val="100000"/>
                      <a:shade val="100000"/>
                      <a:satMod val="110000"/>
                    </a:srgbClr>
                  </a:solidFill>
                  <a:prstDash val="solid"/>
                </a:ln>
                <a:solidFill>
                  <a:srgbClr val="00B050"/>
                </a:solidFill>
                <a:effectLst/>
              </a:rPr>
              <a:t>Can you create a description for</a:t>
            </a:r>
          </a:p>
          <a:p>
            <a:pPr algn="ctr"/>
            <a:r>
              <a:rPr lang="en-US" sz="5400" b="1" dirty="0" smtClean="0">
                <a:ln w="10541" cmpd="sng">
                  <a:solidFill>
                    <a:srgbClr val="7D7D7D">
                      <a:tint val="100000"/>
                      <a:shade val="100000"/>
                      <a:satMod val="110000"/>
                    </a:srgbClr>
                  </a:solidFill>
                  <a:prstDash val="solid"/>
                </a:ln>
                <a:solidFill>
                  <a:srgbClr val="00B050"/>
                </a:solidFill>
              </a:rPr>
              <a:t>The opposite SM? A Grade</a:t>
            </a:r>
            <a:endParaRPr lang="en-US" sz="5400" b="1" cap="none" spc="0" dirty="0" smtClean="0">
              <a:ln w="10541" cmpd="sng">
                <a:solidFill>
                  <a:srgbClr val="7D7D7D">
                    <a:tint val="100000"/>
                    <a:shade val="100000"/>
                    <a:satMod val="110000"/>
                  </a:srgbClr>
                </a:solidFill>
                <a:prstDash val="solid"/>
              </a:ln>
              <a:solidFill>
                <a:srgbClr val="00B050"/>
              </a:solidFill>
              <a:effectLst/>
            </a:endParaRPr>
          </a:p>
          <a:p>
            <a:pPr algn="ctr"/>
            <a:endPar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pPr algn="ct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3782401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88024" y="260648"/>
            <a:ext cx="3751027" cy="1754326"/>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Objective 1</a:t>
            </a:r>
          </a:p>
          <a:p>
            <a:pPr algn="ct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5017" t="30181" r="2054" b="4040"/>
          <a:stretch/>
        </p:blipFill>
        <p:spPr>
          <a:xfrm>
            <a:off x="0" y="21138"/>
            <a:ext cx="9144000" cy="6836862"/>
          </a:xfrm>
          <a:prstGeom prst="rect">
            <a:avLst/>
          </a:prstGeom>
        </p:spPr>
      </p:pic>
      <p:sp>
        <p:nvSpPr>
          <p:cNvPr id="4" name="Rectangle 3"/>
          <p:cNvSpPr/>
          <p:nvPr/>
        </p:nvSpPr>
        <p:spPr>
          <a:xfrm>
            <a:off x="3707904" y="1484784"/>
            <a:ext cx="93610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475656" y="1196752"/>
            <a:ext cx="93610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4788024" y="0"/>
            <a:ext cx="93610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97133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842" y="1611697"/>
            <a:ext cx="9079857" cy="5016758"/>
          </a:xfrm>
          <a:prstGeom prst="rect">
            <a:avLst/>
          </a:prstGeom>
          <a:noFill/>
        </p:spPr>
        <p:txBody>
          <a:bodyPr wrap="non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Class vote…</a:t>
            </a:r>
          </a:p>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Which SM would you prefer to join? </a:t>
            </a:r>
          </a:p>
          <a:p>
            <a:pPr algn="ctr"/>
            <a:endParaRPr lang="en-US" sz="4000" dirty="0" smtClean="0">
              <a:ln w="17780" cmpd="sng">
                <a:solidFill>
                  <a:srgbClr val="FFFFFF"/>
                </a:solidFill>
                <a:prstDash val="solid"/>
                <a:miter lim="800000"/>
              </a:ln>
              <a:solidFill>
                <a:srgbClr val="00B050"/>
              </a:solidFill>
            </a:endParaRPr>
          </a:p>
          <a:p>
            <a:pPr algn="ctr"/>
            <a:r>
              <a:rPr lang="en-US" sz="4000" dirty="0" smtClean="0">
                <a:ln w="17780" cmpd="sng">
                  <a:solidFill>
                    <a:srgbClr val="FFFFFF"/>
                  </a:solidFill>
                  <a:prstDash val="solid"/>
                  <a:miter lim="800000"/>
                </a:ln>
                <a:solidFill>
                  <a:srgbClr val="00B050"/>
                </a:solidFill>
              </a:rPr>
              <a:t>A grade- Provide 3 reasons with context </a:t>
            </a:r>
          </a:p>
          <a:p>
            <a:pPr algn="ctr"/>
            <a:r>
              <a:rPr lang="en-US" sz="4000" dirty="0" smtClean="0">
                <a:ln w="17780" cmpd="sng">
                  <a:solidFill>
                    <a:srgbClr val="FFFFFF"/>
                  </a:solidFill>
                  <a:prstDash val="solid"/>
                  <a:miter lim="800000"/>
                </a:ln>
                <a:solidFill>
                  <a:srgbClr val="00B050"/>
                </a:solidFill>
              </a:rPr>
              <a:t>such as consumption cleavages</a:t>
            </a:r>
          </a:p>
          <a:p>
            <a:pPr algn="ctr"/>
            <a:endPar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en-US" sz="4000" cap="none" spc="0" dirty="0" smtClean="0">
                <a:ln w="17780" cmpd="sng">
                  <a:solidFill>
                    <a:srgbClr val="FFFFFF"/>
                  </a:solidFill>
                  <a:prstDash val="solid"/>
                  <a:miter lim="800000"/>
                </a:ln>
                <a:solidFill>
                  <a:srgbClr val="FF0000"/>
                </a:solidFill>
              </a:rPr>
              <a:t>B Grade-provide 3 reasons with clear </a:t>
            </a:r>
          </a:p>
          <a:p>
            <a:pPr algn="ctr"/>
            <a:r>
              <a:rPr lang="en-US" sz="4000" cap="none" spc="0" dirty="0" smtClean="0">
                <a:ln w="17780" cmpd="sng">
                  <a:solidFill>
                    <a:srgbClr val="FFFFFF"/>
                  </a:solidFill>
                  <a:prstDash val="solid"/>
                  <a:miter lim="800000"/>
                </a:ln>
                <a:solidFill>
                  <a:srgbClr val="FF0000"/>
                </a:solidFill>
              </a:rPr>
              <a:t>Explanations such as Social class alignment</a:t>
            </a:r>
            <a:endParaRPr lang="en-US" sz="4000" cap="none" spc="0" dirty="0">
              <a:ln w="17780" cmpd="sng">
                <a:solidFill>
                  <a:srgbClr val="FFFFFF"/>
                </a:solidFill>
                <a:prstDash val="solid"/>
                <a:miter lim="800000"/>
              </a:ln>
              <a:solidFill>
                <a:srgbClr val="FF0000"/>
              </a:solidFill>
            </a:endParaRPr>
          </a:p>
        </p:txBody>
      </p:sp>
    </p:spTree>
    <p:extLst>
      <p:ext uri="{BB962C8B-B14F-4D97-AF65-F5344CB8AC3E}">
        <p14:creationId xmlns:p14="http://schemas.microsoft.com/office/powerpoint/2010/main" val="2904781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7665" y="1772816"/>
            <a:ext cx="8388707" cy="3785652"/>
          </a:xfrm>
          <a:prstGeom prst="rect">
            <a:avLst/>
          </a:prstGeom>
          <a:noFill/>
        </p:spPr>
        <p:txBody>
          <a:bodyPr wrap="none" lIns="91440" tIns="45720" rIns="91440" bIns="45720">
            <a:spAutoFit/>
          </a:bodyPr>
          <a:lstStyle/>
          <a:p>
            <a:pPr algn="ctr"/>
            <a:r>
              <a:rPr lang="en-US" sz="4000" b="1" cap="none"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Check your knowledge…</a:t>
            </a:r>
          </a:p>
          <a:p>
            <a:pPr algn="ctr"/>
            <a:endParaRPr lang="en-US" sz="4000" b="1"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a:p>
            <a:pPr algn="ctr"/>
            <a:r>
              <a:rPr lang="en-US" sz="4000" b="1" cap="none"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Describe and explain how young </a:t>
            </a:r>
          </a:p>
          <a:p>
            <a:pPr algn="ctr"/>
            <a:r>
              <a:rPr lang="en-US" sz="4000" b="1" cap="none"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people most frequently </a:t>
            </a:r>
          </a:p>
          <a:p>
            <a:pPr algn="ctr"/>
            <a:r>
              <a:rPr lang="en-US" sz="4000" b="1" cap="none"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access politics in society</a:t>
            </a:r>
          </a:p>
          <a:p>
            <a:pPr algn="ctr"/>
            <a:r>
              <a:rPr lang="en-US" sz="4000" b="1" cap="none"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 today (9 AO1 marks)</a:t>
            </a:r>
            <a:endParaRPr lang="en-US" sz="4000" b="1" cap="none"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202529134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389</TotalTime>
  <Words>2151</Words>
  <Application>Microsoft Office PowerPoint</Application>
  <PresentationFormat>On-screen Show (4:3)</PresentationFormat>
  <Paragraphs>188</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1_Office Theme</vt:lpstr>
      <vt:lpstr>Lesson 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Overview</dc:title>
  <dc:creator>Casey, Donna</dc:creator>
  <cp:lastModifiedBy>Casey, Donna</cp:lastModifiedBy>
  <cp:revision>37</cp:revision>
  <dcterms:created xsi:type="dcterms:W3CDTF">2012-11-12T12:53:43Z</dcterms:created>
  <dcterms:modified xsi:type="dcterms:W3CDTF">2012-11-19T22:40:56Z</dcterms:modified>
</cp:coreProperties>
</file>