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3" r:id="rId2"/>
    <p:sldId id="268" r:id="rId3"/>
    <p:sldId id="264" r:id="rId4"/>
    <p:sldId id="257" r:id="rId5"/>
    <p:sldId id="265" r:id="rId6"/>
    <p:sldId id="259" r:id="rId7"/>
    <p:sldId id="260" r:id="rId8"/>
    <p:sldId id="261" r:id="rId9"/>
    <p:sldId id="262"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4660"/>
  </p:normalViewPr>
  <p:slideViewPr>
    <p:cSldViewPr>
      <p:cViewPr varScale="1">
        <p:scale>
          <a:sx n="69" d="100"/>
          <a:sy n="69" d="100"/>
        </p:scale>
        <p:origin x="-15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785F26-5CEF-40CF-A050-8BAF97918E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BDF318D9-5846-45FD-A830-B2727C6DC335}">
      <dgm:prSet/>
      <dgm:spPr/>
      <dgm:t>
        <a:bodyPr/>
        <a:lstStyle/>
        <a:p>
          <a:pPr rtl="0"/>
          <a:r>
            <a:rPr lang="en-GB" dirty="0" smtClean="0"/>
            <a:t>Starter What method would Atticus Finch think is the best for researching society based on the below quote?</a:t>
          </a:r>
          <a:endParaRPr lang="en-GB" dirty="0"/>
        </a:p>
      </dgm:t>
    </dgm:pt>
    <dgm:pt modelId="{BD8A72AA-EC07-4430-8386-3CEEFB8567AC}" type="parTrans" cxnId="{38A83166-5644-4E1B-B48F-C87AC99D2EB1}">
      <dgm:prSet/>
      <dgm:spPr/>
      <dgm:t>
        <a:bodyPr/>
        <a:lstStyle/>
        <a:p>
          <a:endParaRPr lang="en-GB"/>
        </a:p>
      </dgm:t>
    </dgm:pt>
    <dgm:pt modelId="{97ECDDCB-2DD4-4CCF-94ED-7BBC0F3FEC40}" type="sibTrans" cxnId="{38A83166-5644-4E1B-B48F-C87AC99D2EB1}">
      <dgm:prSet/>
      <dgm:spPr/>
      <dgm:t>
        <a:bodyPr/>
        <a:lstStyle/>
        <a:p>
          <a:endParaRPr lang="en-GB"/>
        </a:p>
      </dgm:t>
    </dgm:pt>
    <dgm:pt modelId="{A90C7ED7-291C-4107-8CFB-0072B05DB5F4}" type="pres">
      <dgm:prSet presAssocID="{BC785F26-5CEF-40CF-A050-8BAF97918E79}" presName="linear" presStyleCnt="0">
        <dgm:presLayoutVars>
          <dgm:animLvl val="lvl"/>
          <dgm:resizeHandles val="exact"/>
        </dgm:presLayoutVars>
      </dgm:prSet>
      <dgm:spPr/>
      <dgm:t>
        <a:bodyPr/>
        <a:lstStyle/>
        <a:p>
          <a:endParaRPr lang="en-GB"/>
        </a:p>
      </dgm:t>
    </dgm:pt>
    <dgm:pt modelId="{A7FEBC65-2391-4CD7-A208-148A4ADC5C6C}" type="pres">
      <dgm:prSet presAssocID="{BDF318D9-5846-45FD-A830-B2727C6DC335}" presName="parentText" presStyleLbl="node1" presStyleIdx="0" presStyleCnt="1">
        <dgm:presLayoutVars>
          <dgm:chMax val="0"/>
          <dgm:bulletEnabled val="1"/>
        </dgm:presLayoutVars>
      </dgm:prSet>
      <dgm:spPr/>
      <dgm:t>
        <a:bodyPr/>
        <a:lstStyle/>
        <a:p>
          <a:endParaRPr lang="en-GB"/>
        </a:p>
      </dgm:t>
    </dgm:pt>
  </dgm:ptLst>
  <dgm:cxnLst>
    <dgm:cxn modelId="{34A07E6B-64EF-4DE8-A2CA-10E560DF1BC7}" type="presOf" srcId="{BC785F26-5CEF-40CF-A050-8BAF97918E79}" destId="{A90C7ED7-291C-4107-8CFB-0072B05DB5F4}" srcOrd="0" destOrd="0" presId="urn:microsoft.com/office/officeart/2005/8/layout/vList2"/>
    <dgm:cxn modelId="{38A83166-5644-4E1B-B48F-C87AC99D2EB1}" srcId="{BC785F26-5CEF-40CF-A050-8BAF97918E79}" destId="{BDF318D9-5846-45FD-A830-B2727C6DC335}" srcOrd="0" destOrd="0" parTransId="{BD8A72AA-EC07-4430-8386-3CEEFB8567AC}" sibTransId="{97ECDDCB-2DD4-4CCF-94ED-7BBC0F3FEC40}"/>
    <dgm:cxn modelId="{1811E99C-190F-4AF7-8273-8A6951E425FA}" type="presOf" srcId="{BDF318D9-5846-45FD-A830-B2727C6DC335}" destId="{A7FEBC65-2391-4CD7-A208-148A4ADC5C6C}" srcOrd="0" destOrd="0" presId="urn:microsoft.com/office/officeart/2005/8/layout/vList2"/>
    <dgm:cxn modelId="{84FD6552-A456-4F8A-9EB7-0172D9B6AC76}" type="presParOf" srcId="{A90C7ED7-291C-4107-8CFB-0072B05DB5F4}" destId="{A7FEBC65-2391-4CD7-A208-148A4ADC5C6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EBC65-2391-4CD7-A208-148A4ADC5C6C}">
      <dsp:nvSpPr>
        <dsp:cNvPr id="0" name=""/>
        <dsp:cNvSpPr/>
      </dsp:nvSpPr>
      <dsp:spPr>
        <a:xfrm>
          <a:off x="0" y="162486"/>
          <a:ext cx="8229600" cy="10740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smtClean="0"/>
            <a:t>Starter What method would Atticus Finch think is the best for researching society based on the below quote?</a:t>
          </a:r>
          <a:endParaRPr lang="en-GB" sz="2700" kern="1200" dirty="0"/>
        </a:p>
      </dsp:txBody>
      <dsp:txXfrm>
        <a:off x="52431" y="214917"/>
        <a:ext cx="8124738" cy="9691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7D7AD1-B4DD-4864-B854-5FF83FB7053A}" type="datetimeFigureOut">
              <a:rPr lang="en-GB" smtClean="0"/>
              <a:t>27/03/2013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B1872-5A5D-49E5-8A78-A3A8893B546C}" type="slidenum">
              <a:rPr lang="en-GB" smtClean="0"/>
              <a:t>‹#›</a:t>
            </a:fld>
            <a:endParaRPr lang="en-GB"/>
          </a:p>
        </p:txBody>
      </p:sp>
    </p:spTree>
    <p:extLst>
      <p:ext uri="{BB962C8B-B14F-4D97-AF65-F5344CB8AC3E}">
        <p14:creationId xmlns:p14="http://schemas.microsoft.com/office/powerpoint/2010/main" val="314745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851AFF-DCC8-4067-8427-D1787A1AEDBD}" type="slidenum">
              <a:rPr lang="en-GB">
                <a:solidFill>
                  <a:prstClr val="black"/>
                </a:solidFill>
              </a:rPr>
              <a:pPr eaLnBrk="1" hangingPunct="1"/>
              <a:t>2</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388" y="1412875"/>
          <a:ext cx="8785226" cy="4852989"/>
        </p:xfrm>
        <a:graphic>
          <a:graphicData uri="http://schemas.openxmlformats.org/drawingml/2006/table">
            <a:tbl>
              <a:tblPr firstRow="1" bandRow="1">
                <a:tableStyleId>{5940675A-B579-460E-94D1-54222C63F5DA}</a:tableStyleId>
              </a:tblPr>
              <a:tblGrid>
                <a:gridCol w="4392613"/>
                <a:gridCol w="4392613"/>
              </a:tblGrid>
              <a:tr h="1159242">
                <a:tc gridSpan="2">
                  <a:txBody>
                    <a:bodyPr/>
                    <a:lstStyle/>
                    <a:p>
                      <a:r>
                        <a:rPr lang="en-GB" sz="1800" b="0" dirty="0" smtClean="0"/>
                        <a:t>Objectives:</a:t>
                      </a:r>
                      <a:r>
                        <a:rPr lang="en-GB" sz="1800" b="0" baseline="0" dirty="0" smtClean="0"/>
                        <a:t> -</a:t>
                      </a:r>
                      <a:endParaRPr lang="en-GB" sz="1800" b="0" dirty="0"/>
                    </a:p>
                  </a:txBody>
                  <a:tcPr marL="91443" marR="91443" marT="45719" marB="45719">
                    <a:solidFill>
                      <a:schemeClr val="accent5">
                        <a:lumMod val="20000"/>
                        <a:lumOff val="80000"/>
                      </a:schemeClr>
                    </a:solidFill>
                  </a:tcPr>
                </a:tc>
                <a:tc hMerge="1">
                  <a:txBody>
                    <a:bodyPr/>
                    <a:lstStyle/>
                    <a:p>
                      <a:endParaRPr lang="en-GB"/>
                    </a:p>
                  </a:txBody>
                  <a:tcPr/>
                </a:tc>
              </a:tr>
              <a:tr h="1231249">
                <a:tc gridSpan="2">
                  <a:txBody>
                    <a:bodyPr/>
                    <a:lstStyle/>
                    <a:p>
                      <a:r>
                        <a:rPr lang="en-GB" sz="1800" b="0" dirty="0" smtClean="0"/>
                        <a:t>Outcomes:</a:t>
                      </a:r>
                      <a:r>
                        <a:rPr lang="en-GB" sz="1800" b="0" baseline="0" dirty="0" smtClean="0"/>
                        <a:t> -</a:t>
                      </a:r>
                      <a:endParaRPr lang="en-GB" sz="1800" b="0" dirty="0"/>
                    </a:p>
                  </a:txBody>
                  <a:tcPr marL="91443" marR="91443" marT="45719" marB="45719">
                    <a:solidFill>
                      <a:schemeClr val="accent1">
                        <a:lumMod val="40000"/>
                        <a:lumOff val="60000"/>
                      </a:schemeClr>
                    </a:solidFill>
                  </a:tcPr>
                </a:tc>
                <a:tc hMerge="1">
                  <a:txBody>
                    <a:bodyPr/>
                    <a:lstStyle/>
                    <a:p>
                      <a:endParaRPr lang="en-GB"/>
                    </a:p>
                  </a:txBody>
                  <a:tcPr/>
                </a:tc>
              </a:tr>
              <a:tr h="1231249">
                <a:tc gridSpan="2">
                  <a:txBody>
                    <a:bodyPr/>
                    <a:lstStyle/>
                    <a:p>
                      <a:r>
                        <a:rPr lang="en-GB" sz="1800" b="0" dirty="0" smtClean="0"/>
                        <a:t>Differentiated</a:t>
                      </a:r>
                      <a:r>
                        <a:rPr lang="en-GB" sz="1800" b="0" baseline="0" dirty="0" smtClean="0"/>
                        <a:t> learning </a:t>
                      </a:r>
                      <a:r>
                        <a:rPr lang="en-GB" sz="1800" b="0" dirty="0" smtClean="0"/>
                        <a:t>:</a:t>
                      </a:r>
                      <a:r>
                        <a:rPr lang="en-GB" sz="1800" b="0" baseline="0" dirty="0" smtClean="0"/>
                        <a:t> -</a:t>
                      </a:r>
                    </a:p>
                  </a:txBody>
                  <a:tcPr marL="91443" marR="91443" marT="45719" marB="45719">
                    <a:solidFill>
                      <a:schemeClr val="accent1">
                        <a:lumMod val="60000"/>
                        <a:lumOff val="40000"/>
                      </a:schemeClr>
                    </a:solidFill>
                  </a:tcPr>
                </a:tc>
                <a:tc hMerge="1">
                  <a:txBody>
                    <a:bodyPr/>
                    <a:lstStyle/>
                    <a:p>
                      <a:endParaRPr lang="en-GB"/>
                    </a:p>
                  </a:txBody>
                  <a:tcPr/>
                </a:tc>
              </a:tr>
              <a:tr h="1231249">
                <a:tc>
                  <a:txBody>
                    <a:bodyPr/>
                    <a:lstStyle/>
                    <a:p>
                      <a:r>
                        <a:rPr lang="en-GB" sz="1800" b="0" dirty="0" smtClean="0"/>
                        <a:t>Literacy</a:t>
                      </a:r>
                      <a:r>
                        <a:rPr lang="en-GB" sz="1800" b="0" baseline="0" dirty="0" smtClean="0"/>
                        <a:t>: -</a:t>
                      </a:r>
                      <a:endParaRPr lang="en-GB" sz="1800" b="0" dirty="0"/>
                    </a:p>
                  </a:txBody>
                  <a:tcPr marL="91443" marR="91443" marT="45719" marB="45719">
                    <a:solidFill>
                      <a:schemeClr val="accent1">
                        <a:lumMod val="20000"/>
                        <a:lumOff val="80000"/>
                      </a:schemeClr>
                    </a:solidFill>
                  </a:tcPr>
                </a:tc>
                <a:tc>
                  <a:txBody>
                    <a:bodyPr/>
                    <a:lstStyle/>
                    <a:p>
                      <a:r>
                        <a:rPr lang="en-GB" sz="1800" b="0" dirty="0" smtClean="0"/>
                        <a:t>SMSC: -</a:t>
                      </a:r>
                      <a:endParaRPr lang="en-GB" sz="1800" b="0" dirty="0"/>
                    </a:p>
                  </a:txBody>
                  <a:tcPr marL="91443" marR="91443" marT="45719" marB="45719">
                    <a:solidFill>
                      <a:schemeClr val="accent1">
                        <a:lumMod val="20000"/>
                        <a:lumOff val="80000"/>
                      </a:schemeClr>
                    </a:solidFill>
                  </a:tcPr>
                </a:tc>
              </a:tr>
            </a:tbl>
          </a:graphicData>
        </a:graphic>
      </p:graphicFrame>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fld id="{ED3A6703-10BC-4E75-B45D-800450079FFE}" type="datetimeFigureOut">
              <a:rPr lang="en-GB"/>
              <a:pPr>
                <a:defRPr/>
              </a:pPr>
              <a:t>27/03/2013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06ECA72-D2E4-4B63-8147-8DF7BAE36612}" type="slidenum">
              <a:rPr lang="en-GB"/>
              <a:pPr>
                <a:defRPr/>
              </a:pPr>
              <a:t>‹#›</a:t>
            </a:fld>
            <a:endParaRPr lang="en-GB"/>
          </a:p>
        </p:txBody>
      </p:sp>
    </p:spTree>
    <p:extLst>
      <p:ext uri="{BB962C8B-B14F-4D97-AF65-F5344CB8AC3E}">
        <p14:creationId xmlns:p14="http://schemas.microsoft.com/office/powerpoint/2010/main" val="240886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71FCA1D-A2BC-43E2-B2D7-F1C811B5AC32}" type="datetimeFigureOut">
              <a:rPr lang="en-GB"/>
              <a:pPr>
                <a:defRPr/>
              </a:pPr>
              <a:t>27/03/2013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1B625A-050B-4467-A4F5-9997D6C7E785}" type="slidenum">
              <a:rPr lang="en-GB"/>
              <a:pPr>
                <a:defRPr/>
              </a:pPr>
              <a:t>‹#›</a:t>
            </a:fld>
            <a:endParaRPr lang="en-GB"/>
          </a:p>
        </p:txBody>
      </p:sp>
    </p:spTree>
    <p:extLst>
      <p:ext uri="{BB962C8B-B14F-4D97-AF65-F5344CB8AC3E}">
        <p14:creationId xmlns:p14="http://schemas.microsoft.com/office/powerpoint/2010/main" val="418248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49A2435-34B7-4A1B-91E9-7D409B83C564}" type="datetimeFigureOut">
              <a:rPr lang="en-GB"/>
              <a:pPr>
                <a:defRPr/>
              </a:pPr>
              <a:t>27/03/2013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9AB483F-E4E0-42D5-8A9D-BA72C101F41B}" type="slidenum">
              <a:rPr lang="en-GB"/>
              <a:pPr>
                <a:defRPr/>
              </a:pPr>
              <a:t>‹#›</a:t>
            </a:fld>
            <a:endParaRPr lang="en-GB"/>
          </a:p>
        </p:txBody>
      </p:sp>
    </p:spTree>
    <p:extLst>
      <p:ext uri="{BB962C8B-B14F-4D97-AF65-F5344CB8AC3E}">
        <p14:creationId xmlns:p14="http://schemas.microsoft.com/office/powerpoint/2010/main" val="993098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124744"/>
            <a:ext cx="8064896" cy="5184576"/>
          </a:xfrm>
          <a:prstGeom prst="rect">
            <a:avLst/>
          </a:prstGeom>
        </p:spPr>
        <p:txBody>
          <a:bodyPr/>
          <a:lstStyle>
            <a:lvl1pPr marL="0" indent="0" algn="l">
              <a:buNone/>
              <a:defRPr sz="2400">
                <a:latin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Tree>
    <p:extLst>
      <p:ext uri="{BB962C8B-B14F-4D97-AF65-F5344CB8AC3E}">
        <p14:creationId xmlns:p14="http://schemas.microsoft.com/office/powerpoint/2010/main" val="2876946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229600" cy="5606083"/>
          </a:xfrm>
          <a:prstGeom prst="rect">
            <a:avLst/>
          </a:prstGeom>
        </p:spPr>
        <p:txBody>
          <a:bodyPr/>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099000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8250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268760"/>
            <a:ext cx="4038600" cy="5246043"/>
          </a:xfrm>
          <a:prstGeom prst="rect">
            <a:avLst/>
          </a:prstGeom>
        </p:spPr>
        <p:txBody>
          <a:bodyPr/>
          <a:lstStyle>
            <a:lvl1pPr>
              <a:defRPr sz="2800">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8" y="1268760"/>
            <a:ext cx="4038600" cy="5246043"/>
          </a:xfrm>
          <a:prstGeom prst="rect">
            <a:avLst/>
          </a:prstGeom>
        </p:spPr>
        <p:txBody>
          <a:bodyPr/>
          <a:lstStyle>
            <a:lvl1pPr>
              <a:defRPr sz="2800">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89660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1196752"/>
            <a:ext cx="4040188" cy="639762"/>
          </a:xfrm>
          <a:prstGeom prst="rect">
            <a:avLst/>
          </a:prstGeom>
        </p:spPr>
        <p:txBody>
          <a:bodyPr anchor="b"/>
          <a:lstStyle>
            <a:lvl1pPr marL="0" indent="0">
              <a:buNone/>
              <a:defRPr sz="2400" b="1">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7544" y="1988840"/>
            <a:ext cx="4040188" cy="467136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572000" y="1196752"/>
            <a:ext cx="4041775" cy="639762"/>
          </a:xfrm>
          <a:prstGeom prst="rect">
            <a:avLst/>
          </a:prstGeom>
        </p:spPr>
        <p:txBody>
          <a:bodyPr anchor="b"/>
          <a:lstStyle>
            <a:lvl1pPr marL="0" indent="0">
              <a:buNone/>
              <a:defRPr sz="2400" b="1">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8" y="1988840"/>
            <a:ext cx="4041775" cy="467136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86526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Picture Placeholder 2"/>
          <p:cNvSpPr>
            <a:spLocks noGrp="1"/>
          </p:cNvSpPr>
          <p:nvPr>
            <p:ph type="pic" idx="1"/>
          </p:nvPr>
        </p:nvSpPr>
        <p:spPr>
          <a:xfrm>
            <a:off x="1979712" y="1124744"/>
            <a:ext cx="6480720" cy="525658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3" name="Vertical Title 1"/>
          <p:cNvSpPr>
            <a:spLocks noGrp="1"/>
          </p:cNvSpPr>
          <p:nvPr>
            <p:ph type="title" orient="vert"/>
          </p:nvPr>
        </p:nvSpPr>
        <p:spPr>
          <a:xfrm rot="10800000">
            <a:off x="179512" y="1124744"/>
            <a:ext cx="1584176" cy="5328592"/>
          </a:xfrm>
          <a:prstGeom prst="rect">
            <a:avLst/>
          </a:prstGeom>
        </p:spPr>
        <p:txBody>
          <a:bodyPr vert="eaVert"/>
          <a:lstStyle>
            <a:lvl1pPr>
              <a:defRPr sz="4000">
                <a:latin typeface="Verdana"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3852728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3888" y="1196752"/>
            <a:ext cx="5111750" cy="5421065"/>
          </a:xfrm>
          <a:prstGeom prst="rect">
            <a:avLst/>
          </a:prstGeom>
        </p:spPr>
        <p:txBody>
          <a:bodyPr/>
          <a:lstStyle>
            <a:lvl1pPr>
              <a:defRPr sz="3200">
                <a:latin typeface="Verdana" pitchFamily="34" charset="0"/>
              </a:defRPr>
            </a:lvl1pPr>
            <a:lvl2pPr>
              <a:defRPr sz="2800">
                <a:latin typeface="Verdana" pitchFamily="34" charset="0"/>
              </a:defRPr>
            </a:lvl2pPr>
            <a:lvl3pPr>
              <a:defRPr sz="2400">
                <a:latin typeface="Verdana" pitchFamily="34" charset="0"/>
              </a:defRPr>
            </a:lvl3pPr>
            <a:lvl4pPr>
              <a:defRPr sz="2000">
                <a:latin typeface="Verdana" pitchFamily="34" charset="0"/>
              </a:defRPr>
            </a:lvl4pPr>
            <a:lvl5pPr>
              <a:defRPr sz="2000">
                <a:latin typeface="Verdana"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395536" y="1196752"/>
            <a:ext cx="3008313" cy="5483151"/>
          </a:xfrm>
          <a:prstGeom prst="rect">
            <a:avLst/>
          </a:prstGeom>
        </p:spPr>
        <p:txBody>
          <a:bodyPr/>
          <a:lstStyle>
            <a:lvl1pPr marL="0" indent="0">
              <a:buNone/>
              <a:defRPr sz="1400">
                <a:latin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0576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196752"/>
            <a:ext cx="8229600" cy="5400600"/>
          </a:xfrm>
          <a:prstGeom prst="rect">
            <a:avLst/>
          </a:prstGeom>
        </p:spPr>
        <p:txBody>
          <a:bodyPr vert="eaVert"/>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24745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9645856-63F8-495A-B1C4-4CF01D945459}" type="datetimeFigureOut">
              <a:rPr lang="en-GB"/>
              <a:pPr>
                <a:defRPr/>
              </a:pPr>
              <a:t>27/03/2013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5A33B2-CBAB-4194-A777-4B3C5D63B96D}" type="slidenum">
              <a:rPr lang="en-GB"/>
              <a:pPr>
                <a:defRPr/>
              </a:pPr>
              <a:t>‹#›</a:t>
            </a:fld>
            <a:endParaRPr lang="en-GB"/>
          </a:p>
        </p:txBody>
      </p:sp>
    </p:spTree>
    <p:extLst>
      <p:ext uri="{BB962C8B-B14F-4D97-AF65-F5344CB8AC3E}">
        <p14:creationId xmlns:p14="http://schemas.microsoft.com/office/powerpoint/2010/main" val="2003384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673222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124744"/>
            <a:ext cx="8064896" cy="5184576"/>
          </a:xfrm>
          <a:prstGeom prst="rect">
            <a:avLst/>
          </a:prstGeom>
        </p:spPr>
        <p:txBody>
          <a:bodyPr/>
          <a:lstStyle>
            <a:lvl1pPr marL="0" indent="0" algn="l">
              <a:buNone/>
              <a:defRPr sz="2400">
                <a:latin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Tree>
    <p:extLst>
      <p:ext uri="{BB962C8B-B14F-4D97-AF65-F5344CB8AC3E}">
        <p14:creationId xmlns:p14="http://schemas.microsoft.com/office/powerpoint/2010/main" val="2650937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510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268760"/>
            <a:ext cx="4038600" cy="5246043"/>
          </a:xfrm>
          <a:prstGeom prst="rect">
            <a:avLst/>
          </a:prstGeom>
        </p:spPr>
        <p:txBody>
          <a:bodyPr/>
          <a:lstStyle>
            <a:lvl1pPr>
              <a:defRPr sz="2800">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8" y="1268760"/>
            <a:ext cx="4038600" cy="5246043"/>
          </a:xfrm>
          <a:prstGeom prst="rect">
            <a:avLst/>
          </a:prstGeom>
        </p:spPr>
        <p:txBody>
          <a:bodyPr/>
          <a:lstStyle>
            <a:lvl1pPr>
              <a:defRPr sz="2800">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2235742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1196752"/>
            <a:ext cx="4040188" cy="639762"/>
          </a:xfrm>
          <a:prstGeom prst="rect">
            <a:avLst/>
          </a:prstGeom>
        </p:spPr>
        <p:txBody>
          <a:bodyPr anchor="b"/>
          <a:lstStyle>
            <a:lvl1pPr marL="0" indent="0">
              <a:buNone/>
              <a:defRPr sz="2400" b="1">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7544" y="1988840"/>
            <a:ext cx="4040188" cy="467136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572000" y="1196752"/>
            <a:ext cx="4041775" cy="639762"/>
          </a:xfrm>
          <a:prstGeom prst="rect">
            <a:avLst/>
          </a:prstGeom>
        </p:spPr>
        <p:txBody>
          <a:bodyPr anchor="b"/>
          <a:lstStyle>
            <a:lvl1pPr marL="0" indent="0">
              <a:buNone/>
              <a:defRPr sz="2400" b="1">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8" y="1988840"/>
            <a:ext cx="4041775" cy="467136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89951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Picture Placeholder 2"/>
          <p:cNvSpPr>
            <a:spLocks noGrp="1"/>
          </p:cNvSpPr>
          <p:nvPr>
            <p:ph type="pic" idx="1"/>
          </p:nvPr>
        </p:nvSpPr>
        <p:spPr>
          <a:xfrm>
            <a:off x="1979712" y="1124744"/>
            <a:ext cx="6480720" cy="525658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3" name="Vertical Title 1"/>
          <p:cNvSpPr>
            <a:spLocks noGrp="1"/>
          </p:cNvSpPr>
          <p:nvPr>
            <p:ph type="title" orient="vert"/>
          </p:nvPr>
        </p:nvSpPr>
        <p:spPr>
          <a:xfrm rot="10800000">
            <a:off x="179512" y="1124744"/>
            <a:ext cx="1584176" cy="5328592"/>
          </a:xfrm>
          <a:prstGeom prst="rect">
            <a:avLst/>
          </a:prstGeom>
        </p:spPr>
        <p:txBody>
          <a:bodyPr vert="eaVert"/>
          <a:lstStyle>
            <a:lvl1pPr>
              <a:defRPr sz="4000">
                <a:latin typeface="Verdana"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1324917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3888" y="1196752"/>
            <a:ext cx="5111750" cy="5421065"/>
          </a:xfrm>
          <a:prstGeom prst="rect">
            <a:avLst/>
          </a:prstGeom>
        </p:spPr>
        <p:txBody>
          <a:bodyPr/>
          <a:lstStyle>
            <a:lvl1pPr>
              <a:defRPr sz="3200">
                <a:latin typeface="Verdana" pitchFamily="34" charset="0"/>
              </a:defRPr>
            </a:lvl1pPr>
            <a:lvl2pPr>
              <a:defRPr sz="2800">
                <a:latin typeface="Verdana" pitchFamily="34" charset="0"/>
              </a:defRPr>
            </a:lvl2pPr>
            <a:lvl3pPr>
              <a:defRPr sz="2400">
                <a:latin typeface="Verdana" pitchFamily="34" charset="0"/>
              </a:defRPr>
            </a:lvl3pPr>
            <a:lvl4pPr>
              <a:defRPr sz="2000">
                <a:latin typeface="Verdana" pitchFamily="34" charset="0"/>
              </a:defRPr>
            </a:lvl4pPr>
            <a:lvl5pPr>
              <a:defRPr sz="2000">
                <a:latin typeface="Verdana"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395536" y="1196752"/>
            <a:ext cx="3008313" cy="5483151"/>
          </a:xfrm>
          <a:prstGeom prst="rect">
            <a:avLst/>
          </a:prstGeom>
        </p:spPr>
        <p:txBody>
          <a:bodyPr/>
          <a:lstStyle>
            <a:lvl1pPr marL="0" indent="0">
              <a:buNone/>
              <a:defRPr sz="1400">
                <a:latin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13983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196752"/>
            <a:ext cx="8229600" cy="5400600"/>
          </a:xfrm>
          <a:prstGeom prst="rect">
            <a:avLst/>
          </a:prstGeom>
        </p:spPr>
        <p:txBody>
          <a:bodyPr vert="eaVert"/>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9639684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53397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8BC7A8-EC14-4828-A512-4892D5204866}" type="datetimeFigureOut">
              <a:rPr lang="en-GB"/>
              <a:pPr>
                <a:defRPr/>
              </a:pPr>
              <a:t>27/03/2013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3ED7DB-B014-42FD-B461-B506E6024158}" type="slidenum">
              <a:rPr lang="en-GB"/>
              <a:pPr>
                <a:defRPr/>
              </a:pPr>
              <a:t>‹#›</a:t>
            </a:fld>
            <a:endParaRPr lang="en-GB"/>
          </a:p>
        </p:txBody>
      </p:sp>
    </p:spTree>
    <p:extLst>
      <p:ext uri="{BB962C8B-B14F-4D97-AF65-F5344CB8AC3E}">
        <p14:creationId xmlns:p14="http://schemas.microsoft.com/office/powerpoint/2010/main" val="181013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078D2A0-C479-43BD-BEE3-806D92ED5880}" type="datetimeFigureOut">
              <a:rPr lang="en-GB"/>
              <a:pPr>
                <a:defRPr/>
              </a:pPr>
              <a:t>27/03/2013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D8AD498-FE57-4B3F-892B-9E95CB85552B}" type="slidenum">
              <a:rPr lang="en-GB"/>
              <a:pPr>
                <a:defRPr/>
              </a:pPr>
              <a:t>‹#›</a:t>
            </a:fld>
            <a:endParaRPr lang="en-GB"/>
          </a:p>
        </p:txBody>
      </p:sp>
    </p:spTree>
    <p:extLst>
      <p:ext uri="{BB962C8B-B14F-4D97-AF65-F5344CB8AC3E}">
        <p14:creationId xmlns:p14="http://schemas.microsoft.com/office/powerpoint/2010/main" val="418581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8B1D173-5404-4E4C-9A93-F3D2B249C875}" type="datetimeFigureOut">
              <a:rPr lang="en-GB"/>
              <a:pPr>
                <a:defRPr/>
              </a:pPr>
              <a:t>27/03/2013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C474716-A03C-4525-8FD1-3B5B8F63E9F8}" type="slidenum">
              <a:rPr lang="en-GB"/>
              <a:pPr>
                <a:defRPr/>
              </a:pPr>
              <a:t>‹#›</a:t>
            </a:fld>
            <a:endParaRPr lang="en-GB"/>
          </a:p>
        </p:txBody>
      </p:sp>
    </p:spTree>
    <p:extLst>
      <p:ext uri="{BB962C8B-B14F-4D97-AF65-F5344CB8AC3E}">
        <p14:creationId xmlns:p14="http://schemas.microsoft.com/office/powerpoint/2010/main" val="111007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34FFC56-C237-48AE-904E-4031B13A4DCA}" type="datetimeFigureOut">
              <a:rPr lang="en-GB"/>
              <a:pPr>
                <a:defRPr/>
              </a:pPr>
              <a:t>27/03/2013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3569580-669D-4FCE-B29E-EEEC5FE78EAD}" type="slidenum">
              <a:rPr lang="en-GB"/>
              <a:pPr>
                <a:defRPr/>
              </a:pPr>
              <a:t>‹#›</a:t>
            </a:fld>
            <a:endParaRPr lang="en-GB"/>
          </a:p>
        </p:txBody>
      </p:sp>
    </p:spTree>
    <p:extLst>
      <p:ext uri="{BB962C8B-B14F-4D97-AF65-F5344CB8AC3E}">
        <p14:creationId xmlns:p14="http://schemas.microsoft.com/office/powerpoint/2010/main" val="40514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85230A-F2A5-4EAC-9591-91DF6011DFA6}" type="datetimeFigureOut">
              <a:rPr lang="en-GB"/>
              <a:pPr>
                <a:defRPr/>
              </a:pPr>
              <a:t>27/03/2013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8032D47-3C03-4792-AAF0-43086D6E2F4D}" type="slidenum">
              <a:rPr lang="en-GB"/>
              <a:pPr>
                <a:defRPr/>
              </a:pPr>
              <a:t>‹#›</a:t>
            </a:fld>
            <a:endParaRPr lang="en-GB"/>
          </a:p>
        </p:txBody>
      </p:sp>
    </p:spTree>
    <p:extLst>
      <p:ext uri="{BB962C8B-B14F-4D97-AF65-F5344CB8AC3E}">
        <p14:creationId xmlns:p14="http://schemas.microsoft.com/office/powerpoint/2010/main" val="417097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9DBA98-C9B2-4308-A2A5-7D1BD718CA91}" type="datetimeFigureOut">
              <a:rPr lang="en-GB"/>
              <a:pPr>
                <a:defRPr/>
              </a:pPr>
              <a:t>27/03/2013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CAC5EEF-1FC3-4B79-B507-7EED5AF75F3A}" type="slidenum">
              <a:rPr lang="en-GB"/>
              <a:pPr>
                <a:defRPr/>
              </a:pPr>
              <a:t>‹#›</a:t>
            </a:fld>
            <a:endParaRPr lang="en-GB"/>
          </a:p>
        </p:txBody>
      </p:sp>
    </p:spTree>
    <p:extLst>
      <p:ext uri="{BB962C8B-B14F-4D97-AF65-F5344CB8AC3E}">
        <p14:creationId xmlns:p14="http://schemas.microsoft.com/office/powerpoint/2010/main" val="90091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687F7D-9219-43D0-A444-6D1A31E887AF}" type="datetimeFigureOut">
              <a:rPr lang="en-GB"/>
              <a:pPr>
                <a:defRPr/>
              </a:pPr>
              <a:t>27/03/2013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E590661-1CE8-478F-A20C-EDB5A1178A63}" type="slidenum">
              <a:rPr lang="en-GB"/>
              <a:pPr>
                <a:defRPr/>
              </a:pPr>
              <a:t>‹#›</a:t>
            </a:fld>
            <a:endParaRPr lang="en-GB"/>
          </a:p>
        </p:txBody>
      </p:sp>
    </p:spTree>
    <p:extLst>
      <p:ext uri="{BB962C8B-B14F-4D97-AF65-F5344CB8AC3E}">
        <p14:creationId xmlns:p14="http://schemas.microsoft.com/office/powerpoint/2010/main" val="317773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0"/>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02743B4F-3EF1-4962-89E9-DF6018914398}" type="datetimeFigureOut">
              <a:rPr lang="en-GB"/>
              <a:pPr>
                <a:defRPr/>
              </a:pPr>
              <a:t>27/03/2013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44CED283-A49A-44FE-972F-17FF14F3EF5E}" type="slidenum">
              <a:rPr lang="en-GB"/>
              <a:pPr>
                <a:defRPr/>
              </a:pPr>
              <a:t>‹#›</a:t>
            </a:fld>
            <a:endParaRPr lang="en-GB"/>
          </a:p>
        </p:txBody>
      </p:sp>
    </p:spTree>
    <p:extLst>
      <p:ext uri="{BB962C8B-B14F-4D97-AF65-F5344CB8AC3E}">
        <p14:creationId xmlns:p14="http://schemas.microsoft.com/office/powerpoint/2010/main" val="36272629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cartoonstock.com/lowres/pha0329l.jpg"/>
          <p:cNvPicPr>
            <a:picLocks noChangeAspect="1" noChangeArrowheads="1"/>
          </p:cNvPicPr>
          <p:nvPr/>
        </p:nvPicPr>
        <p:blipFill>
          <a:blip r:embed="rId2" cstate="print"/>
          <a:srcRect/>
          <a:stretch>
            <a:fillRect/>
          </a:stretch>
        </p:blipFill>
        <p:spPr bwMode="auto">
          <a:xfrm>
            <a:off x="6564195" y="857232"/>
            <a:ext cx="2579805" cy="3214710"/>
          </a:xfrm>
          <a:prstGeom prst="rect">
            <a:avLst/>
          </a:prstGeom>
          <a:noFill/>
        </p:spPr>
      </p:pic>
      <p:graphicFrame>
        <p:nvGraphicFramePr>
          <p:cNvPr id="8" name="Diagram 7"/>
          <p:cNvGraphicFramePr/>
          <p:nvPr/>
        </p:nvGraphicFramePr>
        <p:xfrm>
          <a:off x="428596" y="0"/>
          <a:ext cx="8229600" cy="1399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1571604" y="1785926"/>
            <a:ext cx="5072098" cy="5072074"/>
          </a:xfrm>
        </p:spPr>
        <p:txBody>
          <a:bodyPr>
            <a:normAutofit/>
          </a:bodyPr>
          <a:lstStyle/>
          <a:p>
            <a:r>
              <a:rPr lang="en-GB" dirty="0" smtClean="0"/>
              <a:t>"You never really understand a person until you consider things from his point of view - until you climb into his skin and walk around in it." spoken by Atticus Finch, To Kill a Mockingbird, by Harper Lee</a:t>
            </a:r>
            <a:endParaRPr lang="en-GB" dirty="0"/>
          </a:p>
        </p:txBody>
      </p:sp>
      <p:pic>
        <p:nvPicPr>
          <p:cNvPr id="1032" name="Picture 8" descr="http://www.clubobiwan.com.cn/img/mocksm.jpg"/>
          <p:cNvPicPr>
            <a:picLocks noChangeAspect="1" noChangeArrowheads="1"/>
          </p:cNvPicPr>
          <p:nvPr/>
        </p:nvPicPr>
        <p:blipFill>
          <a:blip r:embed="rId8" cstate="print"/>
          <a:srcRect/>
          <a:stretch>
            <a:fillRect/>
          </a:stretch>
        </p:blipFill>
        <p:spPr bwMode="auto">
          <a:xfrm>
            <a:off x="0" y="3556033"/>
            <a:ext cx="1857356" cy="330196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GB" dirty="0" smtClean="0"/>
              <a:t>Exam practice (HOMEWORK)</a:t>
            </a:r>
            <a:endParaRPr lang="en-GB" dirty="0"/>
          </a:p>
        </p:txBody>
      </p:sp>
      <p:sp>
        <p:nvSpPr>
          <p:cNvPr id="3" name="Content Placeholder 2"/>
          <p:cNvSpPr>
            <a:spLocks noGrp="1"/>
          </p:cNvSpPr>
          <p:nvPr>
            <p:ph idx="1"/>
          </p:nvPr>
        </p:nvSpPr>
        <p:spPr>
          <a:xfrm>
            <a:off x="457200" y="1600201"/>
            <a:ext cx="8229600" cy="2044824"/>
          </a:xfrm>
        </p:spPr>
        <p:txBody>
          <a:bodyPr/>
          <a:lstStyle/>
          <a:p>
            <a:r>
              <a:rPr lang="en-GB" dirty="0" smtClean="0"/>
              <a:t>IN YOUR OWN WORDS!!</a:t>
            </a:r>
          </a:p>
          <a:p>
            <a:pPr marL="0" indent="0">
              <a:buNone/>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Examine the problems for sociologists in using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participant observation. (20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marks)</a:t>
            </a:r>
          </a:p>
          <a:p>
            <a:pPr marL="0" indent="0">
              <a:buNone/>
            </a:pP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marL="0" indent="0">
              <a:buNone/>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Try and use key terms where possible and use the PEEL structure!!!</a:t>
            </a:r>
          </a:p>
          <a:p>
            <a:pPr marL="0" indent="0">
              <a:buNone/>
            </a:pPr>
            <a:endParaRPr lang="en-GB" dirty="0"/>
          </a:p>
        </p:txBody>
      </p:sp>
    </p:spTree>
    <p:extLst>
      <p:ext uri="{BB962C8B-B14F-4D97-AF65-F5344CB8AC3E}">
        <p14:creationId xmlns:p14="http://schemas.microsoft.com/office/powerpoint/2010/main" val="309144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3300" y="333375"/>
            <a:ext cx="4103688" cy="792163"/>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GB" sz="3600" dirty="0" smtClean="0"/>
              <a:t>Lesson Overview</a:t>
            </a:r>
            <a:endParaRPr lang="en-GB" sz="3600" dirty="0"/>
          </a:p>
        </p:txBody>
      </p:sp>
      <p:sp>
        <p:nvSpPr>
          <p:cNvPr id="21507" name="TextBox 7"/>
          <p:cNvSpPr txBox="1">
            <a:spLocks noChangeArrowheads="1"/>
          </p:cNvSpPr>
          <p:nvPr/>
        </p:nvSpPr>
        <p:spPr bwMode="auto">
          <a:xfrm>
            <a:off x="250825" y="5321300"/>
            <a:ext cx="4249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200" smtClean="0">
                <a:solidFill>
                  <a:srgbClr val="002060"/>
                </a:solidFill>
                <a:latin typeface="Calibri" pitchFamily="34" charset="0"/>
                <a:cs typeface="Arial" charset="0"/>
              </a:rPr>
              <a:t>Writing Frames</a:t>
            </a:r>
          </a:p>
          <a:p>
            <a:pPr eaLnBrk="1" fontAlgn="base" hangingPunct="1">
              <a:spcBef>
                <a:spcPct val="0"/>
              </a:spcBef>
              <a:spcAft>
                <a:spcPct val="0"/>
              </a:spcAft>
            </a:pPr>
            <a:r>
              <a:rPr lang="en-GB" sz="1200" smtClean="0">
                <a:solidFill>
                  <a:srgbClr val="002060"/>
                </a:solidFill>
                <a:latin typeface="Calibri" pitchFamily="34" charset="0"/>
                <a:cs typeface="Arial" charset="0"/>
              </a:rPr>
              <a:t>Dictionaries</a:t>
            </a:r>
          </a:p>
          <a:p>
            <a:pPr eaLnBrk="1" fontAlgn="base" hangingPunct="1">
              <a:spcBef>
                <a:spcPct val="0"/>
              </a:spcBef>
              <a:spcAft>
                <a:spcPct val="0"/>
              </a:spcAft>
            </a:pPr>
            <a:r>
              <a:rPr lang="en-GB" sz="1200" smtClean="0">
                <a:solidFill>
                  <a:srgbClr val="002060"/>
                </a:solidFill>
                <a:latin typeface="Calibri" pitchFamily="34" charset="0"/>
                <a:cs typeface="Arial" charset="0"/>
              </a:rPr>
              <a:t>VCOP</a:t>
            </a:r>
          </a:p>
          <a:p>
            <a:pPr eaLnBrk="1" fontAlgn="base" hangingPunct="1">
              <a:spcBef>
                <a:spcPct val="0"/>
              </a:spcBef>
              <a:spcAft>
                <a:spcPct val="0"/>
              </a:spcAft>
            </a:pPr>
            <a:r>
              <a:rPr lang="en-GB" sz="1200" smtClean="0">
                <a:solidFill>
                  <a:srgbClr val="002060"/>
                </a:solidFill>
                <a:latin typeface="Calibri" pitchFamily="34" charset="0"/>
                <a:cs typeface="Arial" charset="0"/>
              </a:rPr>
              <a:t>Thesaurus</a:t>
            </a:r>
          </a:p>
        </p:txBody>
      </p:sp>
      <p:sp>
        <p:nvSpPr>
          <p:cNvPr id="21508" name="TextBox 9"/>
          <p:cNvSpPr txBox="1">
            <a:spLocks noChangeArrowheads="1"/>
          </p:cNvSpPr>
          <p:nvPr/>
        </p:nvSpPr>
        <p:spPr bwMode="auto">
          <a:xfrm>
            <a:off x="4619625" y="5229225"/>
            <a:ext cx="427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200" smtClean="0">
                <a:solidFill>
                  <a:srgbClr val="002060"/>
                </a:solidFill>
                <a:latin typeface="Calibri" pitchFamily="34" charset="0"/>
                <a:cs typeface="Arial" charset="0"/>
              </a:rPr>
              <a:t>moral- consideration of the ethics surrounding covert observation.</a:t>
            </a:r>
          </a:p>
        </p:txBody>
      </p:sp>
      <p:sp>
        <p:nvSpPr>
          <p:cNvPr id="3" name="Rectangle 2"/>
          <p:cNvSpPr/>
          <p:nvPr/>
        </p:nvSpPr>
        <p:spPr>
          <a:xfrm>
            <a:off x="179388" y="2816225"/>
            <a:ext cx="8732837" cy="738188"/>
          </a:xfrm>
          <a:prstGeom prst="rect">
            <a:avLst/>
          </a:prstGeom>
        </p:spPr>
        <p:txBody>
          <a:bodyPr>
            <a:spAutoFit/>
          </a:bodyPr>
          <a:lstStyle/>
          <a:p>
            <a:pPr>
              <a:defRPr/>
            </a:pPr>
            <a:r>
              <a:rPr lang="en-GB" sz="1400" b="1" kern="1400" dirty="0">
                <a:solidFill>
                  <a:srgbClr val="002060"/>
                </a:solidFill>
                <a:cs typeface="Arial" charset="0"/>
              </a:rPr>
              <a:t>A Grade –  </a:t>
            </a:r>
            <a:r>
              <a:rPr lang="en-GB" sz="1400" kern="1400" dirty="0">
                <a:solidFill>
                  <a:srgbClr val="002060"/>
                </a:solidFill>
                <a:cs typeface="Arial" charset="0"/>
              </a:rPr>
              <a:t>Demonstrate </a:t>
            </a:r>
            <a:r>
              <a:rPr lang="en-GB" sz="1400" b="1" kern="1400" dirty="0">
                <a:solidFill>
                  <a:srgbClr val="002060"/>
                </a:solidFill>
                <a:cs typeface="Arial" charset="0"/>
              </a:rPr>
              <a:t>detailed evaluation </a:t>
            </a:r>
            <a:r>
              <a:rPr lang="en-GB" sz="1400" b="1" kern="1400" dirty="0" smtClean="0">
                <a:solidFill>
                  <a:srgbClr val="002060"/>
                </a:solidFill>
                <a:cs typeface="Arial" charset="0"/>
              </a:rPr>
              <a:t> </a:t>
            </a:r>
            <a:r>
              <a:rPr lang="en-GB" sz="1400" kern="1400" dirty="0" smtClean="0">
                <a:solidFill>
                  <a:srgbClr val="002060"/>
                </a:solidFill>
                <a:cs typeface="Arial" charset="0"/>
              </a:rPr>
              <a:t>using key terms within </a:t>
            </a:r>
            <a:r>
              <a:rPr lang="en-GB" sz="1400" kern="1400" dirty="0">
                <a:solidFill>
                  <a:srgbClr val="002060"/>
                </a:solidFill>
                <a:cs typeface="Arial" charset="0"/>
              </a:rPr>
              <a:t>the 20 mark exam question .</a:t>
            </a:r>
          </a:p>
          <a:p>
            <a:pPr>
              <a:defRPr/>
            </a:pPr>
            <a:r>
              <a:rPr lang="en-GB" sz="1400" b="1" kern="1400" dirty="0">
                <a:solidFill>
                  <a:srgbClr val="002060"/>
                </a:solidFill>
                <a:cs typeface="Arial" charset="0"/>
              </a:rPr>
              <a:t>B Grade</a:t>
            </a:r>
            <a:r>
              <a:rPr lang="en-GB" sz="1400" kern="1400" dirty="0">
                <a:solidFill>
                  <a:srgbClr val="002060"/>
                </a:solidFill>
                <a:cs typeface="Arial" charset="0"/>
              </a:rPr>
              <a:t> – Provide </a:t>
            </a:r>
            <a:r>
              <a:rPr lang="en-GB" sz="1400" b="1" kern="1400" dirty="0">
                <a:solidFill>
                  <a:srgbClr val="002060"/>
                </a:solidFill>
                <a:cs typeface="Arial" charset="0"/>
              </a:rPr>
              <a:t>detailed explanations </a:t>
            </a:r>
            <a:r>
              <a:rPr lang="en-GB" sz="1400" kern="1400" dirty="0" smtClean="0">
                <a:solidFill>
                  <a:srgbClr val="002060"/>
                </a:solidFill>
                <a:cs typeface="Arial" charset="0"/>
              </a:rPr>
              <a:t>of the research method within 20 marker.</a:t>
            </a:r>
            <a:endParaRPr lang="en-GB" sz="1400" kern="1400" dirty="0">
              <a:solidFill>
                <a:srgbClr val="002060"/>
              </a:solidFill>
              <a:cs typeface="Arial" charset="0"/>
            </a:endParaRPr>
          </a:p>
          <a:p>
            <a:pPr>
              <a:defRPr/>
            </a:pPr>
            <a:r>
              <a:rPr lang="en-GB" sz="1400" b="1" kern="1400" dirty="0">
                <a:solidFill>
                  <a:srgbClr val="002060"/>
                </a:solidFill>
                <a:cs typeface="Arial" charset="0"/>
              </a:rPr>
              <a:t>C Grade</a:t>
            </a:r>
            <a:r>
              <a:rPr lang="en-GB" sz="1400" kern="1400" dirty="0">
                <a:solidFill>
                  <a:srgbClr val="002060"/>
                </a:solidFill>
                <a:cs typeface="Arial" charset="0"/>
              </a:rPr>
              <a:t> – </a:t>
            </a:r>
            <a:r>
              <a:rPr lang="en-GB" sz="1400" b="1" kern="1400" dirty="0">
                <a:solidFill>
                  <a:srgbClr val="002060"/>
                </a:solidFill>
                <a:cs typeface="Arial" charset="0"/>
              </a:rPr>
              <a:t>Identify </a:t>
            </a:r>
            <a:r>
              <a:rPr lang="en-GB" sz="1400" kern="1400" dirty="0">
                <a:solidFill>
                  <a:srgbClr val="002060"/>
                </a:solidFill>
                <a:cs typeface="Arial" charset="0"/>
              </a:rPr>
              <a:t>different examples for </a:t>
            </a:r>
            <a:r>
              <a:rPr lang="en-GB" sz="1400" kern="1400" smtClean="0">
                <a:solidFill>
                  <a:srgbClr val="002060"/>
                </a:solidFill>
                <a:cs typeface="Arial" charset="0"/>
              </a:rPr>
              <a:t>participant observation.</a:t>
            </a:r>
            <a:endParaRPr lang="en-GB" sz="2000" dirty="0">
              <a:solidFill>
                <a:srgbClr val="002060"/>
              </a:solidFill>
              <a:cs typeface="Arial" charset="0"/>
            </a:endParaRPr>
          </a:p>
        </p:txBody>
      </p:sp>
      <p:sp>
        <p:nvSpPr>
          <p:cNvPr id="21510" name="Control 1"/>
          <p:cNvSpPr>
            <a:spLocks noChangeArrowheads="1" noChangeShapeType="1"/>
          </p:cNvSpPr>
          <p:nvPr/>
        </p:nvSpPr>
        <p:spPr bwMode="auto">
          <a:xfrm>
            <a:off x="3424238" y="2532063"/>
            <a:ext cx="3600450" cy="594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0" tIns="0" rIns="0" bIns="0"/>
          <a:lstStyle/>
          <a:p>
            <a:pPr fontAlgn="base">
              <a:spcBef>
                <a:spcPct val="0"/>
              </a:spcBef>
              <a:spcAft>
                <a:spcPct val="0"/>
              </a:spcAft>
            </a:pPr>
            <a:endParaRPr lang="en-GB" smtClean="0">
              <a:solidFill>
                <a:srgbClr val="000000"/>
              </a:solidFill>
              <a:cs typeface="Arial" charset="0"/>
            </a:endParaRPr>
          </a:p>
        </p:txBody>
      </p:sp>
      <p:sp>
        <p:nvSpPr>
          <p:cNvPr id="21511" name="Rectangle 10"/>
          <p:cNvSpPr>
            <a:spLocks noChangeArrowheads="1"/>
          </p:cNvSpPr>
          <p:nvPr/>
        </p:nvSpPr>
        <p:spPr bwMode="auto">
          <a:xfrm>
            <a:off x="179388" y="1773238"/>
            <a:ext cx="8640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GB" sz="1400" smtClean="0">
              <a:solidFill>
                <a:srgbClr val="002060"/>
              </a:solidFill>
              <a:cs typeface="Arial" charset="0"/>
            </a:endParaRPr>
          </a:p>
        </p:txBody>
      </p:sp>
      <p:sp>
        <p:nvSpPr>
          <p:cNvPr id="21512" name="TextBox 4"/>
          <p:cNvSpPr txBox="1">
            <a:spLocks noChangeArrowheads="1"/>
          </p:cNvSpPr>
          <p:nvPr/>
        </p:nvSpPr>
        <p:spPr bwMode="auto">
          <a:xfrm>
            <a:off x="179388" y="4149725"/>
            <a:ext cx="866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200" smtClean="0">
                <a:solidFill>
                  <a:srgbClr val="002060"/>
                </a:solidFill>
                <a:latin typeface="Calibri" pitchFamily="34" charset="0"/>
                <a:cs typeface="Arial" charset="0"/>
              </a:rPr>
              <a:t>Level of difficulty of key words used in activity</a:t>
            </a:r>
          </a:p>
          <a:p>
            <a:pPr eaLnBrk="1" fontAlgn="base" hangingPunct="1">
              <a:spcBef>
                <a:spcPct val="0"/>
              </a:spcBef>
              <a:spcAft>
                <a:spcPct val="0"/>
              </a:spcAft>
            </a:pPr>
            <a:r>
              <a:rPr lang="en-GB" sz="1200" smtClean="0">
                <a:solidFill>
                  <a:srgbClr val="002060"/>
                </a:solidFill>
                <a:latin typeface="Calibri" pitchFamily="34" charset="0"/>
                <a:cs typeface="Arial" charset="0"/>
              </a:rPr>
              <a:t>Differentiated worksheets</a:t>
            </a:r>
          </a:p>
        </p:txBody>
      </p:sp>
      <p:sp>
        <p:nvSpPr>
          <p:cNvPr id="21513" name="Rectangle 3"/>
          <p:cNvSpPr>
            <a:spLocks noChangeArrowheads="1"/>
          </p:cNvSpPr>
          <p:nvPr/>
        </p:nvSpPr>
        <p:spPr bwMode="auto">
          <a:xfrm>
            <a:off x="250825" y="1654175"/>
            <a:ext cx="8569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GB" dirty="0" smtClean="0">
                <a:solidFill>
                  <a:srgbClr val="000000"/>
                </a:solidFill>
                <a:cs typeface="Arial" charset="0"/>
              </a:rPr>
              <a:t>1. know the what participant observation is</a:t>
            </a:r>
          </a:p>
          <a:p>
            <a:pPr fontAlgn="base">
              <a:spcBef>
                <a:spcPct val="0"/>
              </a:spcBef>
              <a:spcAft>
                <a:spcPct val="0"/>
              </a:spcAft>
            </a:pPr>
            <a:r>
              <a:rPr lang="en-GB" dirty="0" smtClean="0">
                <a:solidFill>
                  <a:srgbClr val="000000"/>
                </a:solidFill>
                <a:cs typeface="Arial" charset="0"/>
              </a:rPr>
              <a:t>2. To know when it is appropriate to use participant observation.</a:t>
            </a:r>
          </a:p>
          <a:p>
            <a:pPr fontAlgn="base">
              <a:spcBef>
                <a:spcPct val="0"/>
              </a:spcBef>
              <a:spcAft>
                <a:spcPct val="0"/>
              </a:spcAft>
            </a:pPr>
            <a:r>
              <a:rPr lang="en-GB" dirty="0" smtClean="0">
                <a:solidFill>
                  <a:srgbClr val="000000"/>
                </a:solidFill>
                <a:cs typeface="Arial" charset="0"/>
              </a:rPr>
              <a:t>3. To understand the key concepts such as </a:t>
            </a:r>
            <a:r>
              <a:rPr lang="en-GB" dirty="0" err="1" smtClean="0">
                <a:solidFill>
                  <a:srgbClr val="000000"/>
                </a:solidFill>
                <a:cs typeface="Arial" charset="0"/>
              </a:rPr>
              <a:t>verstehen</a:t>
            </a:r>
            <a:r>
              <a:rPr lang="en-GB" dirty="0" smtClean="0">
                <a:solidFill>
                  <a:srgbClr val="000000"/>
                </a:solidFill>
                <a:cs typeface="Arial" charset="0"/>
              </a:rPr>
              <a:t>, positivism and </a:t>
            </a:r>
            <a:r>
              <a:rPr lang="en-GB" dirty="0" err="1" smtClean="0">
                <a:solidFill>
                  <a:srgbClr val="000000"/>
                </a:solidFill>
                <a:cs typeface="Arial" charset="0"/>
              </a:rPr>
              <a:t>interpretivism</a:t>
            </a:r>
            <a:r>
              <a:rPr lang="en-GB" dirty="0" smtClean="0">
                <a:solidFill>
                  <a:srgbClr val="000000"/>
                </a:solidFill>
                <a:cs typeface="Arial" charset="0"/>
              </a:rPr>
              <a:t>.</a:t>
            </a:r>
          </a:p>
        </p:txBody>
      </p:sp>
    </p:spTree>
    <p:extLst>
      <p:ext uri="{BB962C8B-B14F-4D97-AF65-F5344CB8AC3E}">
        <p14:creationId xmlns:p14="http://schemas.microsoft.com/office/powerpoint/2010/main" val="3672293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Verstehen</a:t>
            </a:r>
            <a:endParaRPr lang="en-GB" dirty="0"/>
          </a:p>
        </p:txBody>
      </p:sp>
      <p:sp>
        <p:nvSpPr>
          <p:cNvPr id="3" name="Content Placeholder 2"/>
          <p:cNvSpPr>
            <a:spLocks noGrp="1"/>
          </p:cNvSpPr>
          <p:nvPr>
            <p:ph idx="1"/>
          </p:nvPr>
        </p:nvSpPr>
        <p:spPr>
          <a:xfrm>
            <a:off x="457200" y="2428868"/>
            <a:ext cx="7901014" cy="4025940"/>
          </a:xfrm>
        </p:spPr>
        <p:txBody>
          <a:bodyPr>
            <a:normAutofit fontScale="92500"/>
          </a:bodyPr>
          <a:lstStyle/>
          <a:p>
            <a:r>
              <a:rPr lang="en-GB" dirty="0" smtClean="0"/>
              <a:t>Weber’s term for studying human behaviour </a:t>
            </a:r>
          </a:p>
          <a:p>
            <a:r>
              <a:rPr lang="en-GB" dirty="0" smtClean="0"/>
              <a:t>German word for “to understand”, “to grasp by insight”</a:t>
            </a:r>
          </a:p>
          <a:p>
            <a:r>
              <a:rPr lang="en-GB" dirty="0" smtClean="0"/>
              <a:t>Best interpreter of human action is “someone who has been there”  Someone who can understand the feelings and motivations of people they are studying- empathy</a:t>
            </a:r>
          </a:p>
          <a:p>
            <a:endParaRPr lang="en-GB" dirty="0"/>
          </a:p>
        </p:txBody>
      </p:sp>
      <p:pic>
        <p:nvPicPr>
          <p:cNvPr id="4" name="Picture 2" descr="http://farm3.static.flickr.com/2499/4087664059_81d7ba2b4d.jpg"/>
          <p:cNvPicPr>
            <a:picLocks noChangeAspect="1" noChangeArrowheads="1"/>
          </p:cNvPicPr>
          <p:nvPr/>
        </p:nvPicPr>
        <p:blipFill>
          <a:blip r:embed="rId2" cstate="print"/>
          <a:srcRect/>
          <a:stretch>
            <a:fillRect/>
          </a:stretch>
        </p:blipFill>
        <p:spPr bwMode="auto">
          <a:xfrm>
            <a:off x="5789178" y="0"/>
            <a:ext cx="3354822" cy="242889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229600" cy="1143000"/>
          </a:xfrm>
        </p:spPr>
        <p:txBody>
          <a:bodyPr>
            <a:normAutofit fontScale="90000"/>
          </a:bodyPr>
          <a:lstStyle/>
          <a:p>
            <a:r>
              <a:rPr lang="en-GB" dirty="0" smtClean="0"/>
              <a:t>Some sociologists reject content analysis as they feel it lacks </a:t>
            </a:r>
            <a:r>
              <a:rPr lang="en-GB" b="1" dirty="0" err="1" smtClean="0"/>
              <a:t>Verstehen</a:t>
            </a:r>
            <a:endParaRPr lang="en-GB" dirty="0"/>
          </a:p>
        </p:txBody>
      </p:sp>
      <p:sp>
        <p:nvSpPr>
          <p:cNvPr id="3" name="Content Placeholder 2"/>
          <p:cNvSpPr>
            <a:spLocks noGrp="1"/>
          </p:cNvSpPr>
          <p:nvPr>
            <p:ph idx="1"/>
          </p:nvPr>
        </p:nvSpPr>
        <p:spPr>
          <a:xfrm>
            <a:off x="457200" y="2575445"/>
            <a:ext cx="8229600" cy="4525963"/>
          </a:xfrm>
        </p:spPr>
        <p:txBody>
          <a:bodyPr>
            <a:normAutofit fontScale="77500" lnSpcReduction="20000"/>
          </a:bodyPr>
          <a:lstStyle/>
          <a:p>
            <a:r>
              <a:rPr lang="en-GB" dirty="0" smtClean="0"/>
              <a:t>In terms of the way sociologists can </a:t>
            </a:r>
            <a:r>
              <a:rPr lang="en-GB" b="1" dirty="0" smtClean="0"/>
              <a:t>study the social world, Weber argued that we </a:t>
            </a:r>
            <a:r>
              <a:rPr lang="en-GB" dirty="0" smtClean="0"/>
              <a:t>should seek to take advantage of our ability to </a:t>
            </a:r>
            <a:r>
              <a:rPr lang="en-GB" b="1" dirty="0" smtClean="0"/>
              <a:t>empathise with other human beings </a:t>
            </a:r>
            <a:r>
              <a:rPr lang="en-GB" dirty="0" smtClean="0"/>
              <a:t>("</a:t>
            </a:r>
            <a:r>
              <a:rPr lang="en-GB" b="1" dirty="0" err="1" smtClean="0"/>
              <a:t>Verstehen</a:t>
            </a:r>
            <a:r>
              <a:rPr lang="en-GB" b="1" dirty="0" smtClean="0"/>
              <a:t>" - to comprehend or understand); </a:t>
            </a:r>
          </a:p>
          <a:p>
            <a:endParaRPr lang="en-GB" b="1" dirty="0" smtClean="0"/>
          </a:p>
          <a:p>
            <a:r>
              <a:rPr lang="en-GB" dirty="0" smtClean="0"/>
              <a:t>We should take advantage of </a:t>
            </a:r>
            <a:r>
              <a:rPr lang="en-GB" b="1" dirty="0" smtClean="0"/>
              <a:t>our ability to see the world as others see it and </a:t>
            </a:r>
            <a:r>
              <a:rPr lang="en-GB" dirty="0" smtClean="0"/>
              <a:t>this involved a form of "</a:t>
            </a:r>
            <a:r>
              <a:rPr lang="en-GB" b="1" dirty="0" smtClean="0"/>
              <a:t>subjective sociology" that focused on understanding the meanings and interpretations of individual social actors</a:t>
            </a:r>
            <a:endParaRPr lang="en-GB" dirty="0" smtClean="0"/>
          </a:p>
          <a:p>
            <a:pPr>
              <a:buNone/>
            </a:pPr>
            <a:r>
              <a:rPr lang="en-GB" dirty="0"/>
              <a:t/>
            </a:r>
            <a:br>
              <a:rPr lang="en-GB" dirty="0"/>
            </a:b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Positivists</a:t>
            </a:r>
            <a:endParaRPr lang="en-GB" b="1" dirty="0"/>
          </a:p>
        </p:txBody>
      </p:sp>
      <p:sp>
        <p:nvSpPr>
          <p:cNvPr id="3" name="Content Placeholder 2"/>
          <p:cNvSpPr>
            <a:spLocks noGrp="1"/>
          </p:cNvSpPr>
          <p:nvPr>
            <p:ph idx="1"/>
          </p:nvPr>
        </p:nvSpPr>
        <p:spPr/>
        <p:txBody>
          <a:bodyPr>
            <a:normAutofit fontScale="92500" lnSpcReduction="20000"/>
          </a:bodyPr>
          <a:lstStyle/>
          <a:p>
            <a:r>
              <a:rPr lang="en-US" dirty="0" smtClean="0"/>
              <a:t>The aim is to be as scientific as possible. As such, positivists use questionnaires and statistics (in other words, quantitative data</a:t>
            </a:r>
          </a:p>
          <a:p>
            <a:pPr>
              <a:buNone/>
            </a:pPr>
            <a:r>
              <a:rPr lang="en-US" b="1" dirty="0" err="1" smtClean="0"/>
              <a:t>Interpretivists</a:t>
            </a:r>
            <a:endParaRPr lang="en-US" b="1" dirty="0" smtClean="0"/>
          </a:p>
          <a:p>
            <a:r>
              <a:rPr lang="en-US" dirty="0" smtClean="0"/>
              <a:t>Sociology cannot be understood on a scientific basis. As such, qualitative methods are more appropriate, such as interviews and observation. There are also variations upon these methods (e.g. an interview can be either structured or unstructured, and observation can take place on the basis of participant or non-participant)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u="sng" dirty="0"/>
              <a:t>Participant Observation </a:t>
            </a:r>
            <a:br>
              <a:rPr lang="en-GB" b="1" u="sng" dirty="0"/>
            </a:br>
            <a:r>
              <a:rPr lang="en-GB" dirty="0"/>
              <a:t> </a:t>
            </a:r>
            <a:br>
              <a:rPr lang="en-GB" dirty="0"/>
            </a:br>
            <a:endParaRPr lang="en-GB" dirty="0"/>
          </a:p>
          <a:p>
            <a:r>
              <a:rPr lang="en-GB" dirty="0"/>
              <a:t>An unethical research method?</a:t>
            </a:r>
          </a:p>
          <a:p>
            <a:r>
              <a:rPr lang="en-GB" dirty="0"/>
              <a:t>Practical constraints</a:t>
            </a:r>
          </a:p>
          <a:p>
            <a:r>
              <a:rPr lang="en-GB" dirty="0"/>
              <a:t>Weber advocated the concept of </a:t>
            </a:r>
            <a:r>
              <a:rPr lang="en-GB" b="1" dirty="0" err="1"/>
              <a:t>Verstehen</a:t>
            </a:r>
            <a:r>
              <a:rPr lang="en-GB" dirty="0"/>
              <a:t> that is where one would attempt to become closely attached to the subjects of study in an attempt to begin to understand how these individuals interpret things that are around him. One develops an “Empathy”</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b="1" dirty="0"/>
              <a:t>Studies …</a:t>
            </a:r>
            <a:r>
              <a:rPr lang="en-GB" dirty="0"/>
              <a:t> </a:t>
            </a:r>
            <a:br>
              <a:rPr lang="en-GB" dirty="0"/>
            </a:br>
            <a:endParaRPr lang="en-GB" dirty="0"/>
          </a:p>
          <a:p>
            <a:r>
              <a:rPr lang="en-GB" dirty="0"/>
              <a:t>Humphrey’s ‘Tearoom Trade’ took this type of view on researching homosexuality behaviour.</a:t>
            </a:r>
          </a:p>
          <a:p>
            <a:r>
              <a:rPr lang="en-GB" dirty="0"/>
              <a:t>Paul Willis ‘Learning to Labour’ studied a small male group from a school.  The problems with this research was gaining entry into the institution, it took six months of discussion with the headmaster before he could gain entry. </a:t>
            </a:r>
          </a:p>
          <a:p>
            <a:r>
              <a:rPr lang="en-GB" dirty="0"/>
              <a:t>PO has it advantages and many consider it as true </a:t>
            </a:r>
            <a:r>
              <a:rPr lang="en-GB" b="1" dirty="0"/>
              <a:t>sociology</a:t>
            </a:r>
            <a:r>
              <a:rPr lang="en-GB" dirty="0"/>
              <a:t>. “As I sat and listened I learnt the answers to the questions that I would not have had the sense to ask.”</a:t>
            </a:r>
            <a:r>
              <a:rPr lang="en-GB" u="sng" dirty="0"/>
              <a:t> </a:t>
            </a:r>
            <a:endParaRPr lang="en-GB"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b="1" u="sng" dirty="0"/>
              <a:t>Participant Observation - Advantages.</a:t>
            </a:r>
            <a:r>
              <a:rPr lang="en-GB" dirty="0"/>
              <a:t> </a:t>
            </a:r>
            <a:br>
              <a:rPr lang="en-GB" dirty="0"/>
            </a:br>
            <a:endParaRPr lang="en-GB" dirty="0"/>
          </a:p>
          <a:p>
            <a:r>
              <a:rPr lang="en-GB" dirty="0"/>
              <a:t>Social behaviour is in it’s natural setting.</a:t>
            </a:r>
          </a:p>
          <a:p>
            <a:r>
              <a:rPr lang="en-GB" dirty="0"/>
              <a:t>Offers the chance for small scale detailed research.</a:t>
            </a:r>
          </a:p>
          <a:p>
            <a:r>
              <a:rPr lang="en-GB" dirty="0"/>
              <a:t>Gives validity to the meanings that actors attach to their actions.</a:t>
            </a:r>
          </a:p>
          <a:p>
            <a:r>
              <a:rPr lang="en-GB" dirty="0"/>
              <a:t>Constructs the world according to the actor’s norms \ values \ language.</a:t>
            </a:r>
          </a:p>
          <a:p>
            <a:r>
              <a:rPr lang="en-GB" dirty="0"/>
              <a:t>It may be used prior to a survey to establish relevant questions.</a:t>
            </a:r>
          </a:p>
          <a:p>
            <a:r>
              <a:rPr lang="en-GB"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Autofit/>
          </a:bodyPr>
          <a:lstStyle/>
          <a:p>
            <a:r>
              <a:rPr lang="en-GB" dirty="0" smtClean="0"/>
              <a:t> </a:t>
            </a:r>
            <a:br>
              <a:rPr lang="en-GB" dirty="0" smtClean="0"/>
            </a:br>
            <a:r>
              <a:rPr lang="en-GB" dirty="0" smtClean="0"/>
              <a:t> </a:t>
            </a:r>
            <a:br>
              <a:rPr lang="en-GB" dirty="0" smtClean="0"/>
            </a:br>
            <a:r>
              <a:rPr lang="en-GB" dirty="0" smtClean="0"/>
              <a:t> </a:t>
            </a:r>
            <a:r>
              <a:rPr lang="en-GB" sz="2800" b="1" u="sng" dirty="0" smtClean="0"/>
              <a:t>Participant Observation - Disadvantages</a:t>
            </a:r>
            <a:r>
              <a:rPr lang="en-GB" b="1" u="sng" dirty="0" smtClean="0"/>
              <a:t>.</a:t>
            </a:r>
            <a:r>
              <a:rPr lang="en-GB" dirty="0" smtClean="0"/>
              <a:t> </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428596" y="2000240"/>
            <a:ext cx="8229600" cy="4525963"/>
          </a:xfrm>
        </p:spPr>
        <p:txBody>
          <a:bodyPr>
            <a:normAutofit fontScale="62500" lnSpcReduction="20000"/>
          </a:bodyPr>
          <a:lstStyle/>
          <a:p>
            <a:pPr>
              <a:buNone/>
            </a:pPr>
            <a:endParaRPr lang="en-GB" dirty="0"/>
          </a:p>
          <a:p>
            <a:r>
              <a:rPr lang="en-GB" dirty="0"/>
              <a:t>Researcher becomes too involved and a poor observer.</a:t>
            </a:r>
          </a:p>
          <a:p>
            <a:r>
              <a:rPr lang="en-GB" dirty="0"/>
              <a:t>As the study group is not representative generalisations are not possible. (Bothered?)</a:t>
            </a:r>
          </a:p>
          <a:p>
            <a:r>
              <a:rPr lang="en-GB" dirty="0"/>
              <a:t>Recording information is problematic.</a:t>
            </a:r>
          </a:p>
          <a:p>
            <a:r>
              <a:rPr lang="en-GB" dirty="0"/>
              <a:t>Is it ethical - Humphreys argued that research is unethical if :</a:t>
            </a:r>
          </a:p>
          <a:p>
            <a:pPr lvl="1"/>
            <a:r>
              <a:rPr lang="en-GB" dirty="0"/>
              <a:t>the sociologist  misrepresents their identity to gain information.</a:t>
            </a:r>
          </a:p>
          <a:p>
            <a:pPr lvl="1"/>
            <a:r>
              <a:rPr lang="en-GB" dirty="0"/>
              <a:t>The sociologist breaks confidence.</a:t>
            </a:r>
          </a:p>
          <a:p>
            <a:pPr lvl="1"/>
            <a:r>
              <a:rPr lang="en-GB" dirty="0"/>
              <a:t>The research has negative consequences for those being studied.</a:t>
            </a:r>
          </a:p>
          <a:p>
            <a:r>
              <a:rPr lang="en-GB" dirty="0" smtClean="0"/>
              <a:t>It </a:t>
            </a:r>
            <a:r>
              <a:rPr lang="en-GB" dirty="0"/>
              <a:t>may be physically dangerous for the observer.</a:t>
            </a:r>
          </a:p>
          <a:p>
            <a:r>
              <a:rPr lang="en-GB" dirty="0"/>
              <a:t>It may take a long time to get in, stay in, get out.</a:t>
            </a:r>
          </a:p>
          <a:p>
            <a:r>
              <a:rPr lang="en-GB" dirty="0"/>
              <a:t>Can a researcher ever lose their identity and study a group objectively?</a:t>
            </a:r>
          </a:p>
          <a:p>
            <a:r>
              <a:rPr lang="en-GB" dirty="0"/>
              <a:t>The observers presence will change group dynamics + therefore behaviour.</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TotalTime>
  <Words>431</Words>
  <Application>Microsoft Office PowerPoint</Application>
  <PresentationFormat>On-screen Show (4:3)</PresentationFormat>
  <Paragraphs>63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PowerPoint Presentation</vt:lpstr>
      <vt:lpstr>Lesson Overview</vt:lpstr>
      <vt:lpstr>Verstehen</vt:lpstr>
      <vt:lpstr>Some sociologists reject content analysis as they feel it lacks Verstehen</vt:lpstr>
      <vt:lpstr>Positivists</vt:lpstr>
      <vt:lpstr>PowerPoint Presentation</vt:lpstr>
      <vt:lpstr>PowerPoint Presentation</vt:lpstr>
      <vt:lpstr>PowerPoint Presentation</vt:lpstr>
      <vt:lpstr>     Participant Observation - Disadvantages.   </vt:lpstr>
      <vt:lpstr>Exam practice (HOMEWORK)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dc:title>
  <dc:creator>Connellan</dc:creator>
  <cp:lastModifiedBy>Evans, Ashley</cp:lastModifiedBy>
  <cp:revision>13</cp:revision>
  <dcterms:created xsi:type="dcterms:W3CDTF">2010-01-25T00:30:38Z</dcterms:created>
  <dcterms:modified xsi:type="dcterms:W3CDTF">2013-03-27T07:32:43Z</dcterms:modified>
</cp:coreProperties>
</file>